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48"/>
  </p:notesMasterIdLst>
  <p:sldIdLst>
    <p:sldId id="291" r:id="rId2"/>
    <p:sldId id="260" r:id="rId3"/>
    <p:sldId id="256" r:id="rId4"/>
    <p:sldId id="257" r:id="rId5"/>
    <p:sldId id="258" r:id="rId6"/>
    <p:sldId id="259" r:id="rId7"/>
    <p:sldId id="261" r:id="rId8"/>
    <p:sldId id="263" r:id="rId9"/>
    <p:sldId id="264" r:id="rId10"/>
    <p:sldId id="265" r:id="rId11"/>
    <p:sldId id="266" r:id="rId12"/>
    <p:sldId id="267" r:id="rId13"/>
    <p:sldId id="304" r:id="rId14"/>
    <p:sldId id="268" r:id="rId15"/>
    <p:sldId id="269" r:id="rId16"/>
    <p:sldId id="270" r:id="rId17"/>
    <p:sldId id="271" r:id="rId18"/>
    <p:sldId id="300" r:id="rId19"/>
    <p:sldId id="299" r:id="rId20"/>
    <p:sldId id="272" r:id="rId21"/>
    <p:sldId id="290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92" r:id="rId38"/>
    <p:sldId id="293" r:id="rId39"/>
    <p:sldId id="294" r:id="rId40"/>
    <p:sldId id="301" r:id="rId41"/>
    <p:sldId id="302" r:id="rId42"/>
    <p:sldId id="295" r:id="rId43"/>
    <p:sldId id="296" r:id="rId44"/>
    <p:sldId id="297" r:id="rId45"/>
    <p:sldId id="298" r:id="rId46"/>
    <p:sldId id="553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5C836A-F2B5-4589-A25B-5F2C18B5FEE6}" v="29" dt="2019-05-29T06:47:29.9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2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55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57" Type="http://schemas.openxmlformats.org/officeDocument/2006/relationships/customXml" Target="../customXml/item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mbhare, Anjulata" userId="5d3e18b3-a710-4cca-99e7-6940fdcaf89f" providerId="ADAL" clId="{885C836A-F2B5-4589-A25B-5F2C18B5FEE6}"/>
    <pc:docChg chg="undo custSel addSld delSld modSld modMainMaster">
      <pc:chgData name="Tembhare, Anjulata" userId="5d3e18b3-a710-4cca-99e7-6940fdcaf89f" providerId="ADAL" clId="{885C836A-F2B5-4589-A25B-5F2C18B5FEE6}" dt="2019-05-29T06:46:54.891" v="226" actId="403"/>
      <pc:docMkLst>
        <pc:docMk/>
      </pc:docMkLst>
      <pc:sldChg chg="addSp delSp modSp">
        <pc:chgData name="Tembhare, Anjulata" userId="5d3e18b3-a710-4cca-99e7-6940fdcaf89f" providerId="ADAL" clId="{885C836A-F2B5-4589-A25B-5F2C18B5FEE6}" dt="2019-05-29T06:46:29.138" v="221" actId="207"/>
        <pc:sldMkLst>
          <pc:docMk/>
          <pc:sldMk cId="1783498961" sldId="256"/>
        </pc:sldMkLst>
        <pc:spChg chg="mod">
          <ac:chgData name="Tembhare, Anjulata" userId="5d3e18b3-a710-4cca-99e7-6940fdcaf89f" providerId="ADAL" clId="{885C836A-F2B5-4589-A25B-5F2C18B5FEE6}" dt="2019-05-29T06:46:29.138" v="221" actId="207"/>
          <ac:spMkLst>
            <pc:docMk/>
            <pc:sldMk cId="1783498961" sldId="256"/>
            <ac:spMk id="2" creationId="{00000000-0000-0000-0000-000000000000}"/>
          </ac:spMkLst>
        </pc:spChg>
        <pc:grpChg chg="add del">
          <ac:chgData name="Tembhare, Anjulata" userId="5d3e18b3-a710-4cca-99e7-6940fdcaf89f" providerId="ADAL" clId="{885C836A-F2B5-4589-A25B-5F2C18B5FEE6}" dt="2019-05-29T06:19:44.178" v="21" actId="478"/>
          <ac:grpSpMkLst>
            <pc:docMk/>
            <pc:sldMk cId="1783498961" sldId="256"/>
            <ac:grpSpMk id="3" creationId="{00000000-0000-0000-0000-000000000000}"/>
          </ac:grpSpMkLst>
        </pc:grpChg>
      </pc:sldChg>
      <pc:sldChg chg="delSp modSp">
        <pc:chgData name="Tembhare, Anjulata" userId="5d3e18b3-a710-4cca-99e7-6940fdcaf89f" providerId="ADAL" clId="{885C836A-F2B5-4589-A25B-5F2C18B5FEE6}" dt="2019-05-29T06:27:00.459" v="28" actId="1076"/>
        <pc:sldMkLst>
          <pc:docMk/>
          <pc:sldMk cId="3580884536" sldId="257"/>
        </pc:sldMkLst>
        <pc:spChg chg="del mod">
          <ac:chgData name="Tembhare, Anjulata" userId="5d3e18b3-a710-4cca-99e7-6940fdcaf89f" providerId="ADAL" clId="{885C836A-F2B5-4589-A25B-5F2C18B5FEE6}" dt="2019-05-29T06:26:49.158" v="27"/>
          <ac:spMkLst>
            <pc:docMk/>
            <pc:sldMk cId="3580884536" sldId="257"/>
            <ac:spMk id="5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27:00.459" v="28" actId="1076"/>
          <ac:spMkLst>
            <pc:docMk/>
            <pc:sldMk cId="3580884536" sldId="257"/>
            <ac:spMk id="9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46:21.418" v="220" actId="403"/>
        <pc:sldMkLst>
          <pc:docMk/>
          <pc:sldMk cId="0" sldId="258"/>
        </pc:sldMkLst>
        <pc:spChg chg="mod">
          <ac:chgData name="Tembhare, Anjulata" userId="5d3e18b3-a710-4cca-99e7-6940fdcaf89f" providerId="ADAL" clId="{885C836A-F2B5-4589-A25B-5F2C18B5FEE6}" dt="2019-05-29T06:46:21.418" v="220" actId="403"/>
          <ac:spMkLst>
            <pc:docMk/>
            <pc:sldMk cId="0" sldId="258"/>
            <ac:spMk id="10242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46:15.283" v="219" actId="403"/>
        <pc:sldMkLst>
          <pc:docMk/>
          <pc:sldMk cId="0" sldId="259"/>
        </pc:sldMkLst>
        <pc:spChg chg="mod">
          <ac:chgData name="Tembhare, Anjulata" userId="5d3e18b3-a710-4cca-99e7-6940fdcaf89f" providerId="ADAL" clId="{885C836A-F2B5-4589-A25B-5F2C18B5FEE6}" dt="2019-05-29T06:46:15.283" v="219" actId="403"/>
          <ac:spMkLst>
            <pc:docMk/>
            <pc:sldMk cId="0" sldId="259"/>
            <ac:spMk id="12290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5:45:48.971" v="0" actId="27636"/>
          <ac:spMkLst>
            <pc:docMk/>
            <pc:sldMk cId="0" sldId="259"/>
            <ac:spMk id="12291" creationId="{00000000-0000-0000-0000-000000000000}"/>
          </ac:spMkLst>
        </pc:spChg>
      </pc:sldChg>
      <pc:sldChg chg="addSp delSp modSp">
        <pc:chgData name="Tembhare, Anjulata" userId="5d3e18b3-a710-4cca-99e7-6940fdcaf89f" providerId="ADAL" clId="{885C836A-F2B5-4589-A25B-5F2C18B5FEE6}" dt="2019-05-29T06:46:40.480" v="223" actId="403"/>
        <pc:sldMkLst>
          <pc:docMk/>
          <pc:sldMk cId="1783498961" sldId="260"/>
        </pc:sldMkLst>
        <pc:spChg chg="mod">
          <ac:chgData name="Tembhare, Anjulata" userId="5d3e18b3-a710-4cca-99e7-6940fdcaf89f" providerId="ADAL" clId="{885C836A-F2B5-4589-A25B-5F2C18B5FEE6}" dt="2019-05-29T06:46:40.480" v="223" actId="403"/>
          <ac:spMkLst>
            <pc:docMk/>
            <pc:sldMk cId="1783498961" sldId="260"/>
            <ac:spMk id="2" creationId="{00000000-0000-0000-0000-000000000000}"/>
          </ac:spMkLst>
        </pc:spChg>
        <pc:spChg chg="add del mod">
          <ac:chgData name="Tembhare, Anjulata" userId="5d3e18b3-a710-4cca-99e7-6940fdcaf89f" providerId="ADAL" clId="{885C836A-F2B5-4589-A25B-5F2C18B5FEE6}" dt="2019-05-29T06:19:31.064" v="18"/>
          <ac:spMkLst>
            <pc:docMk/>
            <pc:sldMk cId="1783498961" sldId="260"/>
            <ac:spMk id="8" creationId="{9A084CD0-BF9D-48C0-9A7F-0D522519988E}"/>
          </ac:spMkLst>
        </pc:spChg>
        <pc:spChg chg="mod">
          <ac:chgData name="Tembhare, Anjulata" userId="5d3e18b3-a710-4cca-99e7-6940fdcaf89f" providerId="ADAL" clId="{885C836A-F2B5-4589-A25B-5F2C18B5FEE6}" dt="2019-05-29T06:19:05.037" v="16" actId="207"/>
          <ac:spMkLst>
            <pc:docMk/>
            <pc:sldMk cId="1783498961" sldId="260"/>
            <ac:spMk id="23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19:35.894" v="19" actId="478"/>
          <ac:grpSpMkLst>
            <pc:docMk/>
            <pc:sldMk cId="1783498961" sldId="260"/>
            <ac:grpSpMk id="3" creationId="{00000000-0000-0000-0000-000000000000}"/>
          </ac:grpSpMkLst>
        </pc:grpChg>
      </pc:sldChg>
      <pc:sldChg chg="delSp modSp">
        <pc:chgData name="Tembhare, Anjulata" userId="5d3e18b3-a710-4cca-99e7-6940fdcaf89f" providerId="ADAL" clId="{885C836A-F2B5-4589-A25B-5F2C18B5FEE6}" dt="2019-05-29T06:27:23.401" v="30" actId="1076"/>
        <pc:sldMkLst>
          <pc:docMk/>
          <pc:sldMk cId="217028178" sldId="261"/>
        </pc:sldMkLst>
        <pc:spChg chg="mod">
          <ac:chgData name="Tembhare, Anjulata" userId="5d3e18b3-a710-4cca-99e7-6940fdcaf89f" providerId="ADAL" clId="{885C836A-F2B5-4589-A25B-5F2C18B5FEE6}" dt="2019-05-29T06:27:23.401" v="30" actId="1076"/>
          <ac:spMkLst>
            <pc:docMk/>
            <pc:sldMk cId="217028178" sldId="261"/>
            <ac:spMk id="3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27:20.016" v="29" actId="478"/>
          <ac:grpSpMkLst>
            <pc:docMk/>
            <pc:sldMk cId="217028178" sldId="261"/>
            <ac:grpSpMk id="2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27:37.926" v="32" actId="27636"/>
        <pc:sldMkLst>
          <pc:docMk/>
          <pc:sldMk cId="3580884536" sldId="263"/>
        </pc:sldMkLst>
        <pc:spChg chg="mod">
          <ac:chgData name="Tembhare, Anjulata" userId="5d3e18b3-a710-4cca-99e7-6940fdcaf89f" providerId="ADAL" clId="{885C836A-F2B5-4589-A25B-5F2C18B5FEE6}" dt="2019-05-29T06:27:37.926" v="32" actId="27636"/>
          <ac:spMkLst>
            <pc:docMk/>
            <pc:sldMk cId="3580884536" sldId="263"/>
            <ac:spMk id="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5:49:27.965" v="8" actId="20577"/>
          <ac:spMkLst>
            <pc:docMk/>
            <pc:sldMk cId="3580884536" sldId="263"/>
            <ac:spMk id="5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5:49:37.040" v="9" actId="6549"/>
        <pc:sldMkLst>
          <pc:docMk/>
          <pc:sldMk cId="3580884536" sldId="264"/>
        </pc:sldMkLst>
        <pc:spChg chg="mod">
          <ac:chgData name="Tembhare, Anjulata" userId="5d3e18b3-a710-4cca-99e7-6940fdcaf89f" providerId="ADAL" clId="{885C836A-F2B5-4589-A25B-5F2C18B5FEE6}" dt="2019-05-29T05:49:37.040" v="9" actId="6549"/>
          <ac:spMkLst>
            <pc:docMk/>
            <pc:sldMk cId="3580884536" sldId="264"/>
            <ac:spMk id="5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28:37.319" v="43" actId="404"/>
        <pc:sldMkLst>
          <pc:docMk/>
          <pc:sldMk cId="0" sldId="265"/>
        </pc:sldMkLst>
        <pc:spChg chg="mod">
          <ac:chgData name="Tembhare, Anjulata" userId="5d3e18b3-a710-4cca-99e7-6940fdcaf89f" providerId="ADAL" clId="{885C836A-F2B5-4589-A25B-5F2C18B5FEE6}" dt="2019-05-29T06:28:37.319" v="43" actId="404"/>
          <ac:spMkLst>
            <pc:docMk/>
            <pc:sldMk cId="0" sldId="265"/>
            <ac:spMk id="18434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28:09.784" v="38" actId="14100"/>
          <ac:spMkLst>
            <pc:docMk/>
            <pc:sldMk cId="0" sldId="265"/>
            <ac:spMk id="1946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28:19.086" v="39" actId="14100"/>
          <ac:spMkLst>
            <pc:docMk/>
            <pc:sldMk cId="0" sldId="265"/>
            <ac:spMk id="1946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27:58.051" v="36" actId="1038"/>
          <ac:spMkLst>
            <pc:docMk/>
            <pc:sldMk cId="0" sldId="265"/>
            <ac:spMk id="32778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27:58.051" v="36" actId="1038"/>
          <ac:spMkLst>
            <pc:docMk/>
            <pc:sldMk cId="0" sldId="265"/>
            <ac:spMk id="32779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27:58.051" v="36" actId="1038"/>
          <ac:spMkLst>
            <pc:docMk/>
            <pc:sldMk cId="0" sldId="265"/>
            <ac:spMk id="32780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27:58.051" v="36" actId="1038"/>
          <ac:spMkLst>
            <pc:docMk/>
            <pc:sldMk cId="0" sldId="265"/>
            <ac:spMk id="32781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29:47.414" v="58" actId="14100"/>
        <pc:sldMkLst>
          <pc:docMk/>
          <pc:sldMk cId="0" sldId="266"/>
        </pc:sldMkLst>
        <pc:spChg chg="mod">
          <ac:chgData name="Tembhare, Anjulata" userId="5d3e18b3-a710-4cca-99e7-6940fdcaf89f" providerId="ADAL" clId="{885C836A-F2B5-4589-A25B-5F2C18B5FEE6}" dt="2019-05-29T06:29:29.677" v="55" actId="1076"/>
          <ac:spMkLst>
            <pc:docMk/>
            <pc:sldMk cId="0" sldId="266"/>
            <ac:spMk id="20482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29:47.414" v="58" actId="14100"/>
          <ac:grpSpMkLst>
            <pc:docMk/>
            <pc:sldMk cId="0" sldId="266"/>
            <ac:grpSpMk id="2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29:15.183" v="50" actId="14100"/>
          <ac:grpSpMkLst>
            <pc:docMk/>
            <pc:sldMk cId="0" sldId="266"/>
            <ac:grpSpMk id="3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29:19.915" v="51" actId="1076"/>
          <ac:grpSpMkLst>
            <pc:docMk/>
            <pc:sldMk cId="0" sldId="266"/>
            <ac:grpSpMk id="4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30:01.440" v="59" actId="14100"/>
        <pc:sldMkLst>
          <pc:docMk/>
          <pc:sldMk cId="0" sldId="267"/>
        </pc:sldMkLst>
        <pc:spChg chg="mod">
          <ac:chgData name="Tembhare, Anjulata" userId="5d3e18b3-a710-4cca-99e7-6940fdcaf89f" providerId="ADAL" clId="{885C836A-F2B5-4589-A25B-5F2C18B5FEE6}" dt="2019-05-29T06:29:38.961" v="57" actId="403"/>
          <ac:spMkLst>
            <pc:docMk/>
            <pc:sldMk cId="0" sldId="267"/>
            <ac:spMk id="21506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30:01.440" v="59" actId="14100"/>
          <ac:grpSpMkLst>
            <pc:docMk/>
            <pc:sldMk cId="0" sldId="267"/>
            <ac:grpSpMk id="3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46:03.900" v="217" actId="207"/>
        <pc:sldMkLst>
          <pc:docMk/>
          <pc:sldMk cId="4211422129" sldId="268"/>
        </pc:sldMkLst>
        <pc:spChg chg="mod">
          <ac:chgData name="Tembhare, Anjulata" userId="5d3e18b3-a710-4cca-99e7-6940fdcaf89f" providerId="ADAL" clId="{885C836A-F2B5-4589-A25B-5F2C18B5FEE6}" dt="2019-05-29T06:46:03.900" v="217" actId="207"/>
          <ac:spMkLst>
            <pc:docMk/>
            <pc:sldMk cId="4211422129" sldId="268"/>
            <ac:spMk id="10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0:52.256" v="65" actId="1076"/>
          <ac:spMkLst>
            <pc:docMk/>
            <pc:sldMk cId="4211422129" sldId="268"/>
            <ac:spMk id="11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31:02.040" v="68" actId="1076"/>
          <ac:grpSpMkLst>
            <pc:docMk/>
            <pc:sldMk cId="4211422129" sldId="268"/>
            <ac:grpSpMk id="2" creationId="{00000000-0000-0000-0000-000000000000}"/>
          </ac:grpSpMkLst>
        </pc:grpChg>
        <pc:picChg chg="mod">
          <ac:chgData name="Tembhare, Anjulata" userId="5d3e18b3-a710-4cca-99e7-6940fdcaf89f" providerId="ADAL" clId="{885C836A-F2B5-4589-A25B-5F2C18B5FEE6}" dt="2019-05-29T06:31:02.040" v="68" actId="1076"/>
          <ac:picMkLst>
            <pc:docMk/>
            <pc:sldMk cId="4211422129" sldId="268"/>
            <ac:picMk id="12" creationId="{00000000-0000-0000-0000-000000000000}"/>
          </ac:picMkLst>
        </pc:picChg>
      </pc:sldChg>
      <pc:sldChg chg="modSp">
        <pc:chgData name="Tembhare, Anjulata" userId="5d3e18b3-a710-4cca-99e7-6940fdcaf89f" providerId="ADAL" clId="{885C836A-F2B5-4589-A25B-5F2C18B5FEE6}" dt="2019-05-29T06:31:55.349" v="79" actId="1076"/>
        <pc:sldMkLst>
          <pc:docMk/>
          <pc:sldMk cId="0" sldId="269"/>
        </pc:sldMkLst>
        <pc:spChg chg="mod">
          <ac:chgData name="Tembhare, Anjulata" userId="5d3e18b3-a710-4cca-99e7-6940fdcaf89f" providerId="ADAL" clId="{885C836A-F2B5-4589-A25B-5F2C18B5FEE6}" dt="2019-05-29T06:31:39.729" v="75" actId="403"/>
          <ac:spMkLst>
            <pc:docMk/>
            <pc:sldMk cId="0" sldId="269"/>
            <ac:spMk id="23554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1:55.349" v="79" actId="1076"/>
          <ac:spMkLst>
            <pc:docMk/>
            <pc:sldMk cId="0" sldId="269"/>
            <ac:spMk id="23555" creationId="{00000000-0000-0000-0000-000000000000}"/>
          </ac:spMkLst>
        </pc:spChg>
        <pc:picChg chg="mod">
          <ac:chgData name="Tembhare, Anjulata" userId="5d3e18b3-a710-4cca-99e7-6940fdcaf89f" providerId="ADAL" clId="{885C836A-F2B5-4589-A25B-5F2C18B5FEE6}" dt="2019-05-29T06:31:33.021" v="72" actId="14100"/>
          <ac:picMkLst>
            <pc:docMk/>
            <pc:sldMk cId="0" sldId="269"/>
            <ac:picMk id="43011" creationId="{00000000-0000-0000-0000-000000000000}"/>
          </ac:picMkLst>
        </pc:picChg>
      </pc:sldChg>
      <pc:sldChg chg="modSp">
        <pc:chgData name="Tembhare, Anjulata" userId="5d3e18b3-a710-4cca-99e7-6940fdcaf89f" providerId="ADAL" clId="{885C836A-F2B5-4589-A25B-5F2C18B5FEE6}" dt="2019-05-29T06:32:13.248" v="83" actId="1076"/>
        <pc:sldMkLst>
          <pc:docMk/>
          <pc:sldMk cId="0" sldId="270"/>
        </pc:sldMkLst>
        <pc:spChg chg="mod">
          <ac:chgData name="Tembhare, Anjulata" userId="5d3e18b3-a710-4cca-99e7-6940fdcaf89f" providerId="ADAL" clId="{885C836A-F2B5-4589-A25B-5F2C18B5FEE6}" dt="2019-05-29T06:32:05.785" v="82" actId="403"/>
          <ac:spMkLst>
            <pc:docMk/>
            <pc:sldMk cId="0" sldId="270"/>
            <ac:spMk id="24578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32:13.248" v="83" actId="1076"/>
          <ac:grpSpMkLst>
            <pc:docMk/>
            <pc:sldMk cId="0" sldId="270"/>
            <ac:grpSpMk id="2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32:29.345" v="86" actId="403"/>
        <pc:sldMkLst>
          <pc:docMk/>
          <pc:sldMk cId="0" sldId="271"/>
        </pc:sldMkLst>
        <pc:spChg chg="mod">
          <ac:chgData name="Tembhare, Anjulata" userId="5d3e18b3-a710-4cca-99e7-6940fdcaf89f" providerId="ADAL" clId="{885C836A-F2B5-4589-A25B-5F2C18B5FEE6}" dt="2019-05-29T06:32:29.345" v="86" actId="403"/>
          <ac:spMkLst>
            <pc:docMk/>
            <pc:sldMk cId="0" sldId="271"/>
            <ac:spMk id="25602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3:49.691" v="99" actId="403"/>
        <pc:sldMkLst>
          <pc:docMk/>
          <pc:sldMk cId="0" sldId="272"/>
        </pc:sldMkLst>
        <pc:spChg chg="mod">
          <ac:chgData name="Tembhare, Anjulata" userId="5d3e18b3-a710-4cca-99e7-6940fdcaf89f" providerId="ADAL" clId="{885C836A-F2B5-4589-A25B-5F2C18B5FEE6}" dt="2019-05-29T06:33:49.691" v="99" actId="403"/>
          <ac:spMkLst>
            <pc:docMk/>
            <pc:sldMk cId="0" sldId="272"/>
            <ac:spMk id="26627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33:41.082" v="97" actId="14100"/>
          <ac:grpSpMkLst>
            <pc:docMk/>
            <pc:sldMk cId="0" sldId="272"/>
            <ac:grpSpMk id="6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37:04.480" v="129" actId="14100"/>
        <pc:sldMkLst>
          <pc:docMk/>
          <pc:sldMk cId="0" sldId="273"/>
        </pc:sldMkLst>
        <pc:spChg chg="mod">
          <ac:chgData name="Tembhare, Anjulata" userId="5d3e18b3-a710-4cca-99e7-6940fdcaf89f" providerId="ADAL" clId="{885C836A-F2B5-4589-A25B-5F2C18B5FEE6}" dt="2019-05-29T06:36:43.499" v="125" actId="1076"/>
          <ac:spMkLst>
            <pc:docMk/>
            <pc:sldMk cId="0" sldId="273"/>
            <ac:spMk id="27649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5:14.313" v="111" actId="1076"/>
          <ac:spMkLst>
            <pc:docMk/>
            <pc:sldMk cId="0" sldId="273"/>
            <ac:spMk id="27665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6:24.988" v="122" actId="14100"/>
          <ac:spMkLst>
            <pc:docMk/>
            <pc:sldMk cId="0" sldId="273"/>
            <ac:spMk id="5120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6:11.094" v="119" actId="1076"/>
          <ac:spMkLst>
            <pc:docMk/>
            <pc:sldMk cId="0" sldId="273"/>
            <ac:spMk id="5120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6:36.998" v="124" actId="14100"/>
          <ac:spMkLst>
            <pc:docMk/>
            <pc:sldMk cId="0" sldId="273"/>
            <ac:spMk id="51204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6:20.385" v="121" actId="14100"/>
          <ac:spMkLst>
            <pc:docMk/>
            <pc:sldMk cId="0" sldId="273"/>
            <ac:spMk id="51206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36:29.134" v="123" actId="14100"/>
          <ac:grpSpMkLst>
            <pc:docMk/>
            <pc:sldMk cId="0" sldId="273"/>
            <ac:grpSpMk id="2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36:57.492" v="128" actId="14100"/>
          <ac:grpSpMkLst>
            <pc:docMk/>
            <pc:sldMk cId="0" sldId="273"/>
            <ac:grpSpMk id="3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37:04.480" v="129" actId="14100"/>
          <ac:grpSpMkLst>
            <pc:docMk/>
            <pc:sldMk cId="0" sldId="273"/>
            <ac:grpSpMk id="4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45:42.689" v="214" actId="403"/>
        <pc:sldMkLst>
          <pc:docMk/>
          <pc:sldMk cId="0" sldId="274"/>
        </pc:sldMkLst>
        <pc:spChg chg="mod">
          <ac:chgData name="Tembhare, Anjulata" userId="5d3e18b3-a710-4cca-99e7-6940fdcaf89f" providerId="ADAL" clId="{885C836A-F2B5-4589-A25B-5F2C18B5FEE6}" dt="2019-05-29T06:45:42.689" v="214" actId="403"/>
          <ac:spMkLst>
            <pc:docMk/>
            <pc:sldMk cId="0" sldId="274"/>
            <ac:spMk id="28674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5:45:49.007" v="2" actId="27636"/>
          <ac:spMkLst>
            <pc:docMk/>
            <pc:sldMk cId="0" sldId="274"/>
            <ac:spMk id="28675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7:21.771" v="131" actId="403"/>
        <pc:sldMkLst>
          <pc:docMk/>
          <pc:sldMk cId="0" sldId="275"/>
        </pc:sldMkLst>
        <pc:spChg chg="mod">
          <ac:chgData name="Tembhare, Anjulata" userId="5d3e18b3-a710-4cca-99e7-6940fdcaf89f" providerId="ADAL" clId="{885C836A-F2B5-4589-A25B-5F2C18B5FEE6}" dt="2019-05-29T06:37:21.771" v="131" actId="403"/>
          <ac:spMkLst>
            <pc:docMk/>
            <pc:sldMk cId="0" sldId="275"/>
            <ac:spMk id="29698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7:37.394" v="135" actId="1076"/>
        <pc:sldMkLst>
          <pc:docMk/>
          <pc:sldMk cId="0" sldId="276"/>
        </pc:sldMkLst>
        <pc:spChg chg="mod">
          <ac:chgData name="Tembhare, Anjulata" userId="5d3e18b3-a710-4cca-99e7-6940fdcaf89f" providerId="ADAL" clId="{885C836A-F2B5-4589-A25B-5F2C18B5FEE6}" dt="2019-05-29T05:45:49.019" v="3" actId="27636"/>
          <ac:spMkLst>
            <pc:docMk/>
            <pc:sldMk cId="0" sldId="276"/>
            <ac:spMk id="3072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7:37.394" v="135" actId="1076"/>
          <ac:spMkLst>
            <pc:docMk/>
            <pc:sldMk cId="0" sldId="276"/>
            <ac:spMk id="30723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37:28.450" v="132" actId="1076"/>
          <ac:grpSpMkLst>
            <pc:docMk/>
            <pc:sldMk cId="0" sldId="276"/>
            <ac:grpSpMk id="3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37:31.662" v="133" actId="1076"/>
          <ac:grpSpMkLst>
            <pc:docMk/>
            <pc:sldMk cId="0" sldId="276"/>
            <ac:grpSpMk id="7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37:33.826" v="134" actId="1076"/>
          <ac:grpSpMkLst>
            <pc:docMk/>
            <pc:sldMk cId="0" sldId="276"/>
            <ac:grpSpMk id="9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37:48.281" v="138" actId="403"/>
        <pc:sldMkLst>
          <pc:docMk/>
          <pc:sldMk cId="0" sldId="277"/>
        </pc:sldMkLst>
        <pc:spChg chg="mod">
          <ac:chgData name="Tembhare, Anjulata" userId="5d3e18b3-a710-4cca-99e7-6940fdcaf89f" providerId="ADAL" clId="{885C836A-F2B5-4589-A25B-5F2C18B5FEE6}" dt="2019-05-29T06:37:48.281" v="138" actId="403"/>
          <ac:spMkLst>
            <pc:docMk/>
            <pc:sldMk cId="0" sldId="277"/>
            <ac:spMk id="31746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5:45:49.027" v="4" actId="27636"/>
          <ac:spMkLst>
            <pc:docMk/>
            <pc:sldMk cId="0" sldId="277"/>
            <ac:spMk id="31747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7:55.701" v="140" actId="403"/>
        <pc:sldMkLst>
          <pc:docMk/>
          <pc:sldMk cId="0" sldId="278"/>
        </pc:sldMkLst>
        <pc:spChg chg="mod">
          <ac:chgData name="Tembhare, Anjulata" userId="5d3e18b3-a710-4cca-99e7-6940fdcaf89f" providerId="ADAL" clId="{885C836A-F2B5-4589-A25B-5F2C18B5FEE6}" dt="2019-05-29T06:37:55.701" v="140" actId="403"/>
          <ac:spMkLst>
            <pc:docMk/>
            <pc:sldMk cId="0" sldId="278"/>
            <ac:spMk id="32770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8:19.399" v="142" actId="403"/>
        <pc:sldMkLst>
          <pc:docMk/>
          <pc:sldMk cId="0" sldId="279"/>
        </pc:sldMkLst>
        <pc:spChg chg="mod">
          <ac:chgData name="Tembhare, Anjulata" userId="5d3e18b3-a710-4cca-99e7-6940fdcaf89f" providerId="ADAL" clId="{885C836A-F2B5-4589-A25B-5F2C18B5FEE6}" dt="2019-05-29T06:38:19.399" v="142" actId="403"/>
          <ac:spMkLst>
            <pc:docMk/>
            <pc:sldMk cId="0" sldId="279"/>
            <ac:spMk id="33794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8:32.598" v="144" actId="403"/>
        <pc:sldMkLst>
          <pc:docMk/>
          <pc:sldMk cId="0" sldId="280"/>
        </pc:sldMkLst>
        <pc:spChg chg="mod">
          <ac:chgData name="Tembhare, Anjulata" userId="5d3e18b3-a710-4cca-99e7-6940fdcaf89f" providerId="ADAL" clId="{885C836A-F2B5-4589-A25B-5F2C18B5FEE6}" dt="2019-05-29T06:38:32.598" v="144" actId="403"/>
          <ac:spMkLst>
            <pc:docMk/>
            <pc:sldMk cId="0" sldId="280"/>
            <ac:spMk id="34819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8:38.465" v="146" actId="403"/>
        <pc:sldMkLst>
          <pc:docMk/>
          <pc:sldMk cId="0" sldId="281"/>
        </pc:sldMkLst>
        <pc:spChg chg="mod">
          <ac:chgData name="Tembhare, Anjulata" userId="5d3e18b3-a710-4cca-99e7-6940fdcaf89f" providerId="ADAL" clId="{885C836A-F2B5-4589-A25B-5F2C18B5FEE6}" dt="2019-05-29T06:38:38.465" v="146" actId="403"/>
          <ac:spMkLst>
            <pc:docMk/>
            <pc:sldMk cId="0" sldId="281"/>
            <ac:spMk id="35842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45:29.614" v="212" actId="403"/>
        <pc:sldMkLst>
          <pc:docMk/>
          <pc:sldMk cId="0" sldId="283"/>
        </pc:sldMkLst>
        <pc:spChg chg="mod">
          <ac:chgData name="Tembhare, Anjulata" userId="5d3e18b3-a710-4cca-99e7-6940fdcaf89f" providerId="ADAL" clId="{885C836A-F2B5-4589-A25B-5F2C18B5FEE6}" dt="2019-05-29T06:39:37.996" v="154" actId="14100"/>
          <ac:spMkLst>
            <pc:docMk/>
            <pc:sldMk cId="0" sldId="283"/>
            <ac:spMk id="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9:16.272" v="150" actId="14100"/>
          <ac:spMkLst>
            <pc:docMk/>
            <pc:sldMk cId="0" sldId="283"/>
            <ac:spMk id="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9:09.185" v="149" actId="14100"/>
          <ac:spMkLst>
            <pc:docMk/>
            <pc:sldMk cId="0" sldId="283"/>
            <ac:spMk id="4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45:29.614" v="212" actId="403"/>
          <ac:spMkLst>
            <pc:docMk/>
            <pc:sldMk cId="0" sldId="283"/>
            <ac:spMk id="37890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8:57.543" v="148" actId="1076"/>
          <ac:spMkLst>
            <pc:docMk/>
            <pc:sldMk cId="0" sldId="283"/>
            <ac:spMk id="71697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9:26.037" v="152" actId="2710"/>
          <ac:spMkLst>
            <pc:docMk/>
            <pc:sldMk cId="0" sldId="283"/>
            <ac:spMk id="71700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40:20.141" v="157" actId="14100"/>
        <pc:sldMkLst>
          <pc:docMk/>
          <pc:sldMk cId="0" sldId="287"/>
        </pc:sldMkLst>
        <pc:spChg chg="mod">
          <ac:chgData name="Tembhare, Anjulata" userId="5d3e18b3-a710-4cca-99e7-6940fdcaf89f" providerId="ADAL" clId="{885C836A-F2B5-4589-A25B-5F2C18B5FEE6}" dt="2019-05-29T06:40:20.141" v="157" actId="14100"/>
          <ac:spMkLst>
            <pc:docMk/>
            <pc:sldMk cId="0" sldId="287"/>
            <ac:spMk id="81939" creationId="{00000000-0000-0000-0000-000000000000}"/>
          </ac:spMkLst>
        </pc:spChg>
      </pc:sldChg>
      <pc:sldChg chg="delSp modSp">
        <pc:chgData name="Tembhare, Anjulata" userId="5d3e18b3-a710-4cca-99e7-6940fdcaf89f" providerId="ADAL" clId="{885C836A-F2B5-4589-A25B-5F2C18B5FEE6}" dt="2019-05-29T06:45:51.927" v="216" actId="1076"/>
        <pc:sldMkLst>
          <pc:docMk/>
          <pc:sldMk cId="1783498961" sldId="290"/>
        </pc:sldMkLst>
        <pc:spChg chg="mod">
          <ac:chgData name="Tembhare, Anjulata" userId="5d3e18b3-a710-4cca-99e7-6940fdcaf89f" providerId="ADAL" clId="{885C836A-F2B5-4589-A25B-5F2C18B5FEE6}" dt="2019-05-29T06:45:51.927" v="216" actId="1076"/>
          <ac:spMkLst>
            <pc:docMk/>
            <pc:sldMk cId="1783498961" sldId="290"/>
            <ac:spMk id="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33.200" v="108" actId="14100"/>
          <ac:spMkLst>
            <pc:docMk/>
            <pc:sldMk cId="1783498961" sldId="290"/>
            <ac:spMk id="8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31.228" v="107" actId="14100"/>
          <ac:spMkLst>
            <pc:docMk/>
            <pc:sldMk cId="1783498961" sldId="290"/>
            <ac:spMk id="8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28.930" v="106" actId="14100"/>
          <ac:spMkLst>
            <pc:docMk/>
            <pc:sldMk cId="1783498961" sldId="290"/>
            <ac:spMk id="84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27.074" v="105" actId="14100"/>
          <ac:spMkLst>
            <pc:docMk/>
            <pc:sldMk cId="1783498961" sldId="290"/>
            <ac:spMk id="85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19.669" v="102" actId="14100"/>
          <ac:spMkLst>
            <pc:docMk/>
            <pc:sldMk cId="1783498961" sldId="290"/>
            <ac:spMk id="86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22.043" v="103" actId="14100"/>
          <ac:spMkLst>
            <pc:docMk/>
            <pc:sldMk cId="1783498961" sldId="290"/>
            <ac:spMk id="87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24.438" v="104" actId="14100"/>
          <ac:spMkLst>
            <pc:docMk/>
            <pc:sldMk cId="1783498961" sldId="290"/>
            <ac:spMk id="88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16.949" v="101" actId="14100"/>
          <ac:spMkLst>
            <pc:docMk/>
            <pc:sldMk cId="1783498961" sldId="290"/>
            <ac:spMk id="89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42.865" v="109" actId="14100"/>
          <ac:spMkLst>
            <pc:docMk/>
            <pc:sldMk cId="1783498961" sldId="290"/>
            <ac:spMk id="90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45:48.688" v="215" actId="478"/>
          <ac:grpSpMkLst>
            <pc:docMk/>
            <pc:sldMk cId="1783498961" sldId="290"/>
            <ac:grpSpMk id="3" creationId="{00000000-0000-0000-0000-000000000000}"/>
          </ac:grpSpMkLst>
        </pc:grpChg>
      </pc:sldChg>
      <pc:sldChg chg="addSp delSp modSp">
        <pc:chgData name="Tembhare, Anjulata" userId="5d3e18b3-a710-4cca-99e7-6940fdcaf89f" providerId="ADAL" clId="{885C836A-F2B5-4589-A25B-5F2C18B5FEE6}" dt="2019-05-29T06:46:54.891" v="226" actId="403"/>
        <pc:sldMkLst>
          <pc:docMk/>
          <pc:sldMk cId="0" sldId="291"/>
        </pc:sldMkLst>
        <pc:spChg chg="add del mod">
          <ac:chgData name="Tembhare, Anjulata" userId="5d3e18b3-a710-4cca-99e7-6940fdcaf89f" providerId="ADAL" clId="{885C836A-F2B5-4589-A25B-5F2C18B5FEE6}" dt="2019-05-29T05:54:01.893" v="14" actId="478"/>
          <ac:spMkLst>
            <pc:docMk/>
            <pc:sldMk cId="0" sldId="291"/>
            <ac:spMk id="2" creationId="{238114B5-4FC8-4BA6-888E-8FBCF8F19EEF}"/>
          </ac:spMkLst>
        </pc:spChg>
        <pc:spChg chg="mod">
          <ac:chgData name="Tembhare, Anjulata" userId="5d3e18b3-a710-4cca-99e7-6940fdcaf89f" providerId="ADAL" clId="{885C836A-F2B5-4589-A25B-5F2C18B5FEE6}" dt="2019-05-29T06:46:54.891" v="226" actId="403"/>
          <ac:spMkLst>
            <pc:docMk/>
            <pc:sldMk cId="0" sldId="291"/>
            <ac:spMk id="2236" creationId="{00000000-0000-0000-0000-000000000000}"/>
          </ac:spMkLst>
        </pc:spChg>
      </pc:sldChg>
      <pc:sldChg chg="delSp modSp">
        <pc:chgData name="Tembhare, Anjulata" userId="5d3e18b3-a710-4cca-99e7-6940fdcaf89f" providerId="ADAL" clId="{885C836A-F2B5-4589-A25B-5F2C18B5FEE6}" dt="2019-05-29T06:41:03.842" v="160" actId="14100"/>
        <pc:sldMkLst>
          <pc:docMk/>
          <pc:sldMk cId="217028178" sldId="292"/>
        </pc:sldMkLst>
        <pc:spChg chg="mod">
          <ac:chgData name="Tembhare, Anjulata" userId="5d3e18b3-a710-4cca-99e7-6940fdcaf89f" providerId="ADAL" clId="{885C836A-F2B5-4589-A25B-5F2C18B5FEE6}" dt="2019-05-29T06:40:56.928" v="159" actId="403"/>
          <ac:spMkLst>
            <pc:docMk/>
            <pc:sldMk cId="217028178" sldId="292"/>
            <ac:spMk id="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41:03.842" v="160" actId="14100"/>
          <ac:spMkLst>
            <pc:docMk/>
            <pc:sldMk cId="217028178" sldId="292"/>
            <ac:spMk id="91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40:53.189" v="158" actId="478"/>
          <ac:grpSpMkLst>
            <pc:docMk/>
            <pc:sldMk cId="217028178" sldId="292"/>
            <ac:grpSpMk id="2" creationId="{00000000-0000-0000-0000-000000000000}"/>
          </ac:grpSpMkLst>
        </pc:grpChg>
      </pc:sldChg>
      <pc:sldChg chg="delSp modSp">
        <pc:chgData name="Tembhare, Anjulata" userId="5d3e18b3-a710-4cca-99e7-6940fdcaf89f" providerId="ADAL" clId="{885C836A-F2B5-4589-A25B-5F2C18B5FEE6}" dt="2019-05-29T06:41:13.754" v="163" actId="403"/>
        <pc:sldMkLst>
          <pc:docMk/>
          <pc:sldMk cId="217028178" sldId="293"/>
        </pc:sldMkLst>
        <pc:spChg chg="mod">
          <ac:chgData name="Tembhare, Anjulata" userId="5d3e18b3-a710-4cca-99e7-6940fdcaf89f" providerId="ADAL" clId="{885C836A-F2B5-4589-A25B-5F2C18B5FEE6}" dt="2019-05-29T06:41:13.754" v="163" actId="403"/>
          <ac:spMkLst>
            <pc:docMk/>
            <pc:sldMk cId="217028178" sldId="293"/>
            <ac:spMk id="3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41:09.193" v="161" actId="478"/>
          <ac:grpSpMkLst>
            <pc:docMk/>
            <pc:sldMk cId="217028178" sldId="293"/>
            <ac:grpSpMk id="2" creationId="{00000000-0000-0000-0000-000000000000}"/>
          </ac:grpSpMkLst>
        </pc:grpChg>
      </pc:sldChg>
      <pc:sldChg chg="delSp modSp">
        <pc:chgData name="Tembhare, Anjulata" userId="5d3e18b3-a710-4cca-99e7-6940fdcaf89f" providerId="ADAL" clId="{885C836A-F2B5-4589-A25B-5F2C18B5FEE6}" dt="2019-05-29T06:41:28.511" v="167" actId="14100"/>
        <pc:sldMkLst>
          <pc:docMk/>
          <pc:sldMk cId="217028178" sldId="294"/>
        </pc:sldMkLst>
        <pc:spChg chg="mod">
          <ac:chgData name="Tembhare, Anjulata" userId="5d3e18b3-a710-4cca-99e7-6940fdcaf89f" providerId="ADAL" clId="{885C836A-F2B5-4589-A25B-5F2C18B5FEE6}" dt="2019-05-29T06:41:23.960" v="166" actId="403"/>
          <ac:spMkLst>
            <pc:docMk/>
            <pc:sldMk cId="217028178" sldId="294"/>
            <ac:spMk id="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41:28.511" v="167" actId="14100"/>
          <ac:spMkLst>
            <pc:docMk/>
            <pc:sldMk cId="217028178" sldId="294"/>
            <ac:spMk id="91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41:19.961" v="164" actId="478"/>
          <ac:grpSpMkLst>
            <pc:docMk/>
            <pc:sldMk cId="217028178" sldId="294"/>
            <ac:grpSpMk id="2" creationId="{00000000-0000-0000-0000-000000000000}"/>
          </ac:grpSpMkLst>
        </pc:grpChg>
      </pc:sldChg>
      <pc:sldChg chg="delSp modSp">
        <pc:chgData name="Tembhare, Anjulata" userId="5d3e18b3-a710-4cca-99e7-6940fdcaf89f" providerId="ADAL" clId="{885C836A-F2B5-4589-A25B-5F2C18B5FEE6}" dt="2019-05-29T06:42:12.172" v="176" actId="403"/>
        <pc:sldMkLst>
          <pc:docMk/>
          <pc:sldMk cId="217028178" sldId="295"/>
        </pc:sldMkLst>
        <pc:spChg chg="mod">
          <ac:chgData name="Tembhare, Anjulata" userId="5d3e18b3-a710-4cca-99e7-6940fdcaf89f" providerId="ADAL" clId="{885C836A-F2B5-4589-A25B-5F2C18B5FEE6}" dt="2019-05-29T06:42:12.172" v="176" actId="403"/>
          <ac:spMkLst>
            <pc:docMk/>
            <pc:sldMk cId="217028178" sldId="295"/>
            <ac:spMk id="3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42:08.302" v="175" actId="478"/>
          <ac:grpSpMkLst>
            <pc:docMk/>
            <pc:sldMk cId="217028178" sldId="295"/>
            <ac:grpSpMk id="2" creationId="{00000000-0000-0000-0000-000000000000}"/>
          </ac:grpSpMkLst>
        </pc:grpChg>
      </pc:sldChg>
      <pc:sldChg chg="delSp">
        <pc:chgData name="Tembhare, Anjulata" userId="5d3e18b3-a710-4cca-99e7-6940fdcaf89f" providerId="ADAL" clId="{885C836A-F2B5-4589-A25B-5F2C18B5FEE6}" dt="2019-05-29T06:42:17" v="177" actId="478"/>
        <pc:sldMkLst>
          <pc:docMk/>
          <pc:sldMk cId="3806968413" sldId="296"/>
        </pc:sldMkLst>
        <pc:grpChg chg="del">
          <ac:chgData name="Tembhare, Anjulata" userId="5d3e18b3-a710-4cca-99e7-6940fdcaf89f" providerId="ADAL" clId="{885C836A-F2B5-4589-A25B-5F2C18B5FEE6}" dt="2019-05-29T06:42:17" v="177" actId="478"/>
          <ac:grpSpMkLst>
            <pc:docMk/>
            <pc:sldMk cId="3806968413" sldId="296"/>
            <ac:grpSpMk id="25" creationId="{00000000-0000-0000-0000-000000000000}"/>
          </ac:grpSpMkLst>
        </pc:grpChg>
      </pc:sldChg>
      <pc:sldChg chg="delSp">
        <pc:chgData name="Tembhare, Anjulata" userId="5d3e18b3-a710-4cca-99e7-6940fdcaf89f" providerId="ADAL" clId="{885C836A-F2B5-4589-A25B-5F2C18B5FEE6}" dt="2019-05-29T06:42:22.076" v="178" actId="478"/>
        <pc:sldMkLst>
          <pc:docMk/>
          <pc:sldMk cId="3258304876" sldId="297"/>
        </pc:sldMkLst>
        <pc:grpChg chg="del">
          <ac:chgData name="Tembhare, Anjulata" userId="5d3e18b3-a710-4cca-99e7-6940fdcaf89f" providerId="ADAL" clId="{885C836A-F2B5-4589-A25B-5F2C18B5FEE6}" dt="2019-05-29T06:42:22.076" v="178" actId="478"/>
          <ac:grpSpMkLst>
            <pc:docMk/>
            <pc:sldMk cId="3258304876" sldId="297"/>
            <ac:grpSpMk id="2" creationId="{00000000-0000-0000-0000-000000000000}"/>
          </ac:grpSpMkLst>
        </pc:grpChg>
      </pc:sldChg>
      <pc:sldChg chg="delSp modSp">
        <pc:chgData name="Tembhare, Anjulata" userId="5d3e18b3-a710-4cca-99e7-6940fdcaf89f" providerId="ADAL" clId="{885C836A-F2B5-4589-A25B-5F2C18B5FEE6}" dt="2019-05-29T06:42:25.670" v="179" actId="478"/>
        <pc:sldMkLst>
          <pc:docMk/>
          <pc:sldMk cId="0" sldId="298"/>
        </pc:sldMkLst>
        <pc:spChg chg="mod">
          <ac:chgData name="Tembhare, Anjulata" userId="5d3e18b3-a710-4cca-99e7-6940fdcaf89f" providerId="ADAL" clId="{885C836A-F2B5-4589-A25B-5F2C18B5FEE6}" dt="2019-05-29T05:45:49.047" v="5" actId="27636"/>
          <ac:spMkLst>
            <pc:docMk/>
            <pc:sldMk cId="0" sldId="298"/>
            <ac:spMk id="134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42:25.670" v="179" actId="478"/>
          <ac:grpSpMkLst>
            <pc:docMk/>
            <pc:sldMk cId="0" sldId="298"/>
            <ac:grpSpMk id="5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33:23.814" v="93" actId="404"/>
        <pc:sldMkLst>
          <pc:docMk/>
          <pc:sldMk cId="3068026841" sldId="299"/>
        </pc:sldMkLst>
        <pc:spChg chg="mod">
          <ac:chgData name="Tembhare, Anjulata" userId="5d3e18b3-a710-4cca-99e7-6940fdcaf89f" providerId="ADAL" clId="{885C836A-F2B5-4589-A25B-5F2C18B5FEE6}" dt="2019-05-29T06:33:23.814" v="93" actId="404"/>
          <ac:spMkLst>
            <pc:docMk/>
            <pc:sldMk cId="3068026841" sldId="299"/>
            <ac:spMk id="5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3:06.790" v="92" actId="6549"/>
        <pc:sldMkLst>
          <pc:docMk/>
          <pc:sldMk cId="4290272883" sldId="300"/>
        </pc:sldMkLst>
        <pc:spChg chg="mod">
          <ac:chgData name="Tembhare, Anjulata" userId="5d3e18b3-a710-4cca-99e7-6940fdcaf89f" providerId="ADAL" clId="{885C836A-F2B5-4589-A25B-5F2C18B5FEE6}" dt="2019-05-29T06:33:06.790" v="92" actId="6549"/>
          <ac:spMkLst>
            <pc:docMk/>
            <pc:sldMk cId="4290272883" sldId="300"/>
            <ac:spMk id="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3:01.271" v="91" actId="14100"/>
          <ac:spMkLst>
            <pc:docMk/>
            <pc:sldMk cId="4290272883" sldId="300"/>
            <ac:spMk id="4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2:46.076" v="89" actId="1076"/>
          <ac:spMkLst>
            <pc:docMk/>
            <pc:sldMk cId="4290272883" sldId="300"/>
            <ac:spMk id="5" creationId="{00000000-0000-0000-0000-000000000000}"/>
          </ac:spMkLst>
        </pc:spChg>
      </pc:sldChg>
      <pc:sldChg chg="delSp modSp">
        <pc:chgData name="Tembhare, Anjulata" userId="5d3e18b3-a710-4cca-99e7-6940fdcaf89f" providerId="ADAL" clId="{885C836A-F2B5-4589-A25B-5F2C18B5FEE6}" dt="2019-05-29T06:45:11.043" v="209" actId="207"/>
        <pc:sldMkLst>
          <pc:docMk/>
          <pc:sldMk cId="1783498961" sldId="302"/>
        </pc:sldMkLst>
        <pc:spChg chg="mod">
          <ac:chgData name="Tembhare, Anjulata" userId="5d3e18b3-a710-4cca-99e7-6940fdcaf89f" providerId="ADAL" clId="{885C836A-F2B5-4589-A25B-5F2C18B5FEE6}" dt="2019-05-29T06:45:11.043" v="209" actId="207"/>
          <ac:spMkLst>
            <pc:docMk/>
            <pc:sldMk cId="1783498961" sldId="302"/>
            <ac:spMk id="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41:57.647" v="172" actId="1076"/>
          <ac:spMkLst>
            <pc:docMk/>
            <pc:sldMk cId="1783498961" sldId="302"/>
            <ac:spMk id="10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41:48.772" v="170" actId="1076"/>
          <ac:spMkLst>
            <pc:docMk/>
            <pc:sldMk cId="1783498961" sldId="302"/>
            <ac:spMk id="1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41:52.531" v="171" actId="1076"/>
          <ac:spMkLst>
            <pc:docMk/>
            <pc:sldMk cId="1783498961" sldId="302"/>
            <ac:spMk id="16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41:45.305" v="169" actId="1076"/>
          <ac:spMkLst>
            <pc:docMk/>
            <pc:sldMk cId="1783498961" sldId="302"/>
            <ac:spMk id="17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41:38.833" v="168" actId="478"/>
          <ac:grpSpMkLst>
            <pc:docMk/>
            <pc:sldMk cId="1783498961" sldId="302"/>
            <ac:grpSpMk id="3" creationId="{00000000-0000-0000-0000-000000000000}"/>
          </ac:grpSpMkLst>
        </pc:grpChg>
      </pc:sldChg>
      <pc:sldChg chg="addSp delSp modSp del">
        <pc:chgData name="Tembhare, Anjulata" userId="5d3e18b3-a710-4cca-99e7-6940fdcaf89f" providerId="ADAL" clId="{885C836A-F2B5-4589-A25B-5F2C18B5FEE6}" dt="2019-05-29T06:44:48.369" v="206" actId="2696"/>
        <pc:sldMkLst>
          <pc:docMk/>
          <pc:sldMk cId="77199730" sldId="303"/>
        </pc:sldMkLst>
        <pc:spChg chg="add del mod">
          <ac:chgData name="Tembhare, Anjulata" userId="5d3e18b3-a710-4cca-99e7-6940fdcaf89f" providerId="ADAL" clId="{885C836A-F2B5-4589-A25B-5F2C18B5FEE6}" dt="2019-05-29T06:42:44.674" v="181"/>
          <ac:spMkLst>
            <pc:docMk/>
            <pc:sldMk cId="77199730" sldId="303"/>
            <ac:spMk id="2" creationId="{52E47FB1-F24A-4249-975C-D895AA0AB34D}"/>
          </ac:spMkLst>
        </pc:spChg>
        <pc:spChg chg="add del mod">
          <ac:chgData name="Tembhare, Anjulata" userId="5d3e18b3-a710-4cca-99e7-6940fdcaf89f" providerId="ADAL" clId="{885C836A-F2B5-4589-A25B-5F2C18B5FEE6}" dt="2019-05-29T06:42:44.674" v="181"/>
          <ac:spMkLst>
            <pc:docMk/>
            <pc:sldMk cId="77199730" sldId="303"/>
            <ac:spMk id="3" creationId="{4D66C325-1B3A-4669-9E4D-45B51F23D361}"/>
          </ac:spMkLst>
        </pc:spChg>
        <pc:spChg chg="add del mod">
          <ac:chgData name="Tembhare, Anjulata" userId="5d3e18b3-a710-4cca-99e7-6940fdcaf89f" providerId="ADAL" clId="{885C836A-F2B5-4589-A25B-5F2C18B5FEE6}" dt="2019-05-29T06:43:04.694" v="183"/>
          <ac:spMkLst>
            <pc:docMk/>
            <pc:sldMk cId="77199730" sldId="303"/>
            <ac:spMk id="4" creationId="{2D2ADD0F-3F05-42FF-A16A-34B42C84D872}"/>
          </ac:spMkLst>
        </pc:spChg>
        <pc:spChg chg="add del mod">
          <ac:chgData name="Tembhare, Anjulata" userId="5d3e18b3-a710-4cca-99e7-6940fdcaf89f" providerId="ADAL" clId="{885C836A-F2B5-4589-A25B-5F2C18B5FEE6}" dt="2019-05-29T06:43:04.694" v="183"/>
          <ac:spMkLst>
            <pc:docMk/>
            <pc:sldMk cId="77199730" sldId="303"/>
            <ac:spMk id="5" creationId="{CCBEB875-3091-47BD-A8DB-A00E6A0551CB}"/>
          </ac:spMkLst>
        </pc:spChg>
        <pc:spChg chg="add del mod">
          <ac:chgData name="Tembhare, Anjulata" userId="5d3e18b3-a710-4cca-99e7-6940fdcaf89f" providerId="ADAL" clId="{885C836A-F2B5-4589-A25B-5F2C18B5FEE6}" dt="2019-05-29T06:43:17.237" v="184"/>
          <ac:spMkLst>
            <pc:docMk/>
            <pc:sldMk cId="77199730" sldId="303"/>
            <ac:spMk id="6" creationId="{B981430B-3921-4436-BB96-3FF1C062E322}"/>
          </ac:spMkLst>
        </pc:spChg>
        <pc:spChg chg="add del mod">
          <ac:chgData name="Tembhare, Anjulata" userId="5d3e18b3-a710-4cca-99e7-6940fdcaf89f" providerId="ADAL" clId="{885C836A-F2B5-4589-A25B-5F2C18B5FEE6}" dt="2019-05-29T06:43:17.237" v="184"/>
          <ac:spMkLst>
            <pc:docMk/>
            <pc:sldMk cId="77199730" sldId="303"/>
            <ac:spMk id="7" creationId="{36FD846C-7559-4F2E-A7A0-8226E47665E0}"/>
          </ac:spMkLst>
        </pc:spChg>
        <pc:spChg chg="add del mod">
          <ac:chgData name="Tembhare, Anjulata" userId="5d3e18b3-a710-4cca-99e7-6940fdcaf89f" providerId="ADAL" clId="{885C836A-F2B5-4589-A25B-5F2C18B5FEE6}" dt="2019-05-29T06:43:17.237" v="184"/>
          <ac:spMkLst>
            <pc:docMk/>
            <pc:sldMk cId="77199730" sldId="303"/>
            <ac:spMk id="8" creationId="{2AFBD848-8BBE-485F-AC75-9514DAD8A237}"/>
          </ac:spMkLst>
        </pc:spChg>
        <pc:spChg chg="add del mod">
          <ac:chgData name="Tembhare, Anjulata" userId="5d3e18b3-a710-4cca-99e7-6940fdcaf89f" providerId="ADAL" clId="{885C836A-F2B5-4589-A25B-5F2C18B5FEE6}" dt="2019-05-29T06:43:17.237" v="184"/>
          <ac:spMkLst>
            <pc:docMk/>
            <pc:sldMk cId="77199730" sldId="303"/>
            <ac:spMk id="9" creationId="{A62D4ED3-4391-454E-8981-C93423F6D95F}"/>
          </ac:spMkLst>
        </pc:spChg>
        <pc:spChg chg="add del mod">
          <ac:chgData name="Tembhare, Anjulata" userId="5d3e18b3-a710-4cca-99e7-6940fdcaf89f" providerId="ADAL" clId="{885C836A-F2B5-4589-A25B-5F2C18B5FEE6}" dt="2019-05-29T06:43:17.237" v="184"/>
          <ac:spMkLst>
            <pc:docMk/>
            <pc:sldMk cId="77199730" sldId="303"/>
            <ac:spMk id="10" creationId="{7E82F1FD-C247-4BCC-A0C8-89F74B776C60}"/>
          </ac:spMkLst>
        </pc:spChg>
        <pc:spChg chg="add mod">
          <ac:chgData name="Tembhare, Anjulata" userId="5d3e18b3-a710-4cca-99e7-6940fdcaf89f" providerId="ADAL" clId="{885C836A-F2B5-4589-A25B-5F2C18B5FEE6}" dt="2019-05-29T06:43:17.237" v="184"/>
          <ac:spMkLst>
            <pc:docMk/>
            <pc:sldMk cId="77199730" sldId="303"/>
            <ac:spMk id="11" creationId="{77F47FF6-187B-435F-90C2-6E7341C75102}"/>
          </ac:spMkLst>
        </pc:spChg>
        <pc:spChg chg="add mod">
          <ac:chgData name="Tembhare, Anjulata" userId="5d3e18b3-a710-4cca-99e7-6940fdcaf89f" providerId="ADAL" clId="{885C836A-F2B5-4589-A25B-5F2C18B5FEE6}" dt="2019-05-29T06:43:17.237" v="184"/>
          <ac:spMkLst>
            <pc:docMk/>
            <pc:sldMk cId="77199730" sldId="303"/>
            <ac:spMk id="12" creationId="{E48CCAA4-8BE1-479B-97C3-69DEEB059C74}"/>
          </ac:spMkLst>
        </pc:spChg>
      </pc:sldChg>
      <pc:sldChg chg="modSp">
        <pc:chgData name="Tembhare, Anjulata" userId="5d3e18b3-a710-4cca-99e7-6940fdcaf89f" providerId="ADAL" clId="{885C836A-F2B5-4589-A25B-5F2C18B5FEE6}" dt="2019-05-29T06:30:25.965" v="63" actId="6549"/>
        <pc:sldMkLst>
          <pc:docMk/>
          <pc:sldMk cId="4211422129" sldId="304"/>
        </pc:sldMkLst>
        <pc:spChg chg="mod">
          <ac:chgData name="Tembhare, Anjulata" userId="5d3e18b3-a710-4cca-99e7-6940fdcaf89f" providerId="ADAL" clId="{885C836A-F2B5-4589-A25B-5F2C18B5FEE6}" dt="2019-05-29T06:30:25.965" v="63" actId="6549"/>
          <ac:spMkLst>
            <pc:docMk/>
            <pc:sldMk cId="4211422129" sldId="304"/>
            <ac:spMk id="5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30:22.341" v="62" actId="1076"/>
          <ac:grpSpMkLst>
            <pc:docMk/>
            <pc:sldMk cId="4211422129" sldId="304"/>
            <ac:grpSpMk id="3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30:22.341" v="62" actId="1076"/>
          <ac:grpSpMkLst>
            <pc:docMk/>
            <pc:sldMk cId="4211422129" sldId="304"/>
            <ac:grpSpMk id="6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30:22.341" v="62" actId="1076"/>
          <ac:grpSpMkLst>
            <pc:docMk/>
            <pc:sldMk cId="4211422129" sldId="304"/>
            <ac:grpSpMk id="10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30:22.341" v="62" actId="1076"/>
          <ac:grpSpMkLst>
            <pc:docMk/>
            <pc:sldMk cId="4211422129" sldId="304"/>
            <ac:grpSpMk id="12" creationId="{00000000-0000-0000-0000-000000000000}"/>
          </ac:grpSpMkLst>
        </pc:grpChg>
        <pc:picChg chg="mod">
          <ac:chgData name="Tembhare, Anjulata" userId="5d3e18b3-a710-4cca-99e7-6940fdcaf89f" providerId="ADAL" clId="{885C836A-F2B5-4589-A25B-5F2C18B5FEE6}" dt="2019-05-29T06:30:15.916" v="61" actId="1076"/>
          <ac:picMkLst>
            <pc:docMk/>
            <pc:sldMk cId="4211422129" sldId="304"/>
            <ac:picMk id="9" creationId="{00000000-0000-0000-0000-000000000000}"/>
          </ac:picMkLst>
        </pc:picChg>
      </pc:sldChg>
      <pc:sldChg chg="delSp modSp add">
        <pc:chgData name="Tembhare, Anjulata" userId="5d3e18b3-a710-4cca-99e7-6940fdcaf89f" providerId="ADAL" clId="{885C836A-F2B5-4589-A25B-5F2C18B5FEE6}" dt="2019-05-29T06:44:53.942" v="208" actId="1076"/>
        <pc:sldMkLst>
          <pc:docMk/>
          <pc:sldMk cId="1727590712" sldId="553"/>
        </pc:sldMkLst>
        <pc:spChg chg="mod">
          <ac:chgData name="Tembhare, Anjulata" userId="5d3e18b3-a710-4cca-99e7-6940fdcaf89f" providerId="ADAL" clId="{885C836A-F2B5-4589-A25B-5F2C18B5FEE6}" dt="2019-05-29T06:44:53.942" v="208" actId="1076"/>
          <ac:spMkLst>
            <pc:docMk/>
            <pc:sldMk cId="1727590712" sldId="553"/>
            <ac:spMk id="5" creationId="{00000000-0000-0000-0000-000000000000}"/>
          </ac:spMkLst>
        </pc:spChg>
        <pc:spChg chg="del">
          <ac:chgData name="Tembhare, Anjulata" userId="5d3e18b3-a710-4cca-99e7-6940fdcaf89f" providerId="ADAL" clId="{885C836A-F2B5-4589-A25B-5F2C18B5FEE6}" dt="2019-05-29T06:44:31.089" v="198" actId="478"/>
          <ac:spMkLst>
            <pc:docMk/>
            <pc:sldMk cId="1727590712" sldId="553"/>
            <ac:spMk id="6" creationId="{00000000-0000-0000-0000-000000000000}"/>
          </ac:spMkLst>
        </pc:spChg>
      </pc:sldChg>
      <pc:sldMasterChg chg="delSldLayout modSldLayout">
        <pc:chgData name="Tembhare, Anjulata" userId="5d3e18b3-a710-4cca-99e7-6940fdcaf89f" providerId="ADAL" clId="{885C836A-F2B5-4589-A25B-5F2C18B5FEE6}" dt="2019-05-29T06:44:48.377" v="207" actId="2696"/>
        <pc:sldMasterMkLst>
          <pc:docMk/>
          <pc:sldMasterMk cId="499491530" sldId="2147483674"/>
        </pc:sldMasterMkLst>
        <pc:sldLayoutChg chg="del">
          <pc:chgData name="Tembhare, Anjulata" userId="5d3e18b3-a710-4cca-99e7-6940fdcaf89f" providerId="ADAL" clId="{885C836A-F2B5-4589-A25B-5F2C18B5FEE6}" dt="2019-05-29T06:44:48.377" v="207" actId="2696"/>
          <pc:sldLayoutMkLst>
            <pc:docMk/>
            <pc:sldMasterMk cId="499491530" sldId="2147483674"/>
            <pc:sldLayoutMk cId="3929253312" sldId="2147483677"/>
          </pc:sldLayoutMkLst>
        </pc:sldLayoutChg>
        <pc:sldLayoutChg chg="del">
          <pc:chgData name="Tembhare, Anjulata" userId="5d3e18b3-a710-4cca-99e7-6940fdcaf89f" providerId="ADAL" clId="{885C836A-F2B5-4589-A25B-5F2C18B5FEE6}" dt="2019-05-29T06:26:22.605" v="26" actId="2696"/>
          <pc:sldLayoutMkLst>
            <pc:docMk/>
            <pc:sldMasterMk cId="499491530" sldId="2147483674"/>
            <pc:sldLayoutMk cId="654276828" sldId="2147483685"/>
          </pc:sldLayoutMkLst>
        </pc:sldLayoutChg>
        <pc:sldLayoutChg chg="modSp">
          <pc:chgData name="Tembhare, Anjulata" userId="5d3e18b3-a710-4cca-99e7-6940fdcaf89f" providerId="ADAL" clId="{885C836A-F2B5-4589-A25B-5F2C18B5FEE6}" dt="2019-05-29T06:25:11.589" v="25" actId="6549"/>
          <pc:sldLayoutMkLst>
            <pc:docMk/>
            <pc:sldMasterMk cId="499491530" sldId="2147483674"/>
            <pc:sldLayoutMk cId="2320971079" sldId="2147483686"/>
          </pc:sldLayoutMkLst>
          <pc:spChg chg="mod">
            <ac:chgData name="Tembhare, Anjulata" userId="5d3e18b3-a710-4cca-99e7-6940fdcaf89f" providerId="ADAL" clId="{885C836A-F2B5-4589-A25B-5F2C18B5FEE6}" dt="2019-05-29T06:25:11.589" v="25" actId="6549"/>
            <ac:spMkLst>
              <pc:docMk/>
              <pc:sldMasterMk cId="499491530" sldId="2147483674"/>
              <pc:sldLayoutMk cId="2320971079" sldId="2147483686"/>
              <ac:spMk id="3" creationId="{00000000-0000-0000-0000-000000000000}"/>
            </ac:spMkLst>
          </pc:spChg>
        </pc:sldLayoutChg>
        <pc:sldLayoutChg chg="modSp">
          <pc:chgData name="Tembhare, Anjulata" userId="5d3e18b3-a710-4cca-99e7-6940fdcaf89f" providerId="ADAL" clId="{885C836A-F2B5-4589-A25B-5F2C18B5FEE6}" dt="2019-05-29T06:25:04.092" v="24"/>
          <pc:sldLayoutMkLst>
            <pc:docMk/>
            <pc:sldMasterMk cId="499491530" sldId="2147483674"/>
            <pc:sldLayoutMk cId="2207228995" sldId="2147483687"/>
          </pc:sldLayoutMkLst>
          <pc:spChg chg="mod">
            <ac:chgData name="Tembhare, Anjulata" userId="5d3e18b3-a710-4cca-99e7-6940fdcaf89f" providerId="ADAL" clId="{885C836A-F2B5-4589-A25B-5F2C18B5FEE6}" dt="2019-05-29T06:24:53.739" v="23" actId="6549"/>
            <ac:spMkLst>
              <pc:docMk/>
              <pc:sldMasterMk cId="499491530" sldId="2147483674"/>
              <pc:sldLayoutMk cId="2207228995" sldId="2147483687"/>
              <ac:spMk id="4" creationId="{00000000-0000-0000-0000-000000000000}"/>
            </ac:spMkLst>
          </pc:spChg>
          <pc:spChg chg="mod">
            <ac:chgData name="Tembhare, Anjulata" userId="5d3e18b3-a710-4cca-99e7-6940fdcaf89f" providerId="ADAL" clId="{885C836A-F2B5-4589-A25B-5F2C18B5FEE6}" dt="2019-05-29T06:25:04.092" v="24"/>
            <ac:spMkLst>
              <pc:docMk/>
              <pc:sldMasterMk cId="499491530" sldId="2147483674"/>
              <pc:sldLayoutMk cId="2207228995" sldId="2147483687"/>
              <ac:spMk id="5" creationId="{00000000-0000-0000-0000-000000000000}"/>
            </ac:spMkLst>
          </pc:sp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80DD6-B174-4D08-850B-03E8D99B3321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AF7A4-4AA5-4F6D-90CB-430F6C9B4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DA0725-EC0B-47A7-9EB2-5A15415C6676}" type="slidenum">
              <a:rPr lang="en-GB" altLang="en-US">
                <a:solidFill>
                  <a:prstClr val="black"/>
                </a:solidFill>
              </a:rPr>
              <a:pPr/>
              <a:t>1</a:t>
            </a:fld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9B859BF7-0452-4C20-A8D4-3B8AF8DE1D0E}" type="slidenum">
              <a:rPr lang="en-US"/>
              <a:pPr/>
              <a:t>11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9E6F5F68-42EA-403E-8508-15A6F5089656}" type="slidenum">
              <a:rPr lang="en-US"/>
              <a:pPr/>
              <a:t>12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13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14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6EAAD4F3-7AAB-4396-A1AA-57C00629390A}" type="slidenum">
              <a:rPr lang="en-US"/>
              <a:pPr/>
              <a:t>15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1F8E3ED1-71CB-4E9F-BA81-05E95167F67C}" type="slidenum">
              <a:rPr lang="en-US"/>
              <a:pPr/>
              <a:t>16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3B85C5B8-63C6-48D2-8529-E25314720FF3}" type="slidenum">
              <a:rPr lang="en-US"/>
              <a:pPr/>
              <a:t>17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3B071977-8054-40A2-A4AC-395E9744E10B}" type="slidenum">
              <a:rPr lang="en-US"/>
              <a:pPr/>
              <a:t>20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15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718E1988-5B5A-4165-8E66-9F8E9C40E72C}" type="slidenum">
              <a:rPr lang="en-US"/>
              <a:pPr/>
              <a:t>22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15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F932B544-81F9-429A-A587-077BBB6A873A}" type="slidenum">
              <a:rPr lang="en-US"/>
              <a:pPr/>
              <a:t>23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8D5B9B84-515F-401A-8417-B11988C7CE8D}" type="slidenum">
              <a:rPr lang="en-US"/>
              <a:pPr/>
              <a:t>24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3C9809C8-80E4-4551-9654-F5909DABE6DC}" type="slidenum">
              <a:rPr lang="en-US"/>
              <a:pPr/>
              <a:t>25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4412F6E9-AF36-48A7-B5D0-2B4035614EAE}" type="slidenum">
              <a:rPr lang="en-US"/>
              <a:pPr/>
              <a:t>26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FFE9E42A-CC30-422E-B317-1CE06C0B65CA}" type="slidenum">
              <a:rPr lang="en-US"/>
              <a:pPr/>
              <a:t>27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227A5638-D330-4620-8C8F-C7C124CC7DC4}" type="slidenum">
              <a:rPr lang="en-US"/>
              <a:pPr/>
              <a:t>28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F961B18E-4228-42F7-9110-F9D2B74573A1}" type="slidenum">
              <a:rPr lang="en-US"/>
              <a:pPr/>
              <a:t>29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6B52C7F4-5F57-4E25-830E-EEE179617EF4}" type="slidenum">
              <a:rPr lang="en-US"/>
              <a:pPr/>
              <a:t>30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1332C3BA-A17D-4C97-8D6E-41AE25F2EBDF}" type="slidenum">
              <a:rPr lang="en-US"/>
              <a:pPr/>
              <a:t>32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5D2430BE-4DC2-48EC-B6AF-5F0C0DFEA195}" type="slidenum">
              <a:rPr lang="en-US"/>
              <a:pPr/>
              <a:t>36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15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15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B589C4-D67A-414A-9D18-5528393C354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4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FF37552C-7806-496F-AC5D-43A2879988FC}" type="slidenum">
              <a:rPr lang="en-US"/>
              <a:pPr/>
              <a:t>5</a:t>
            </a:fld>
            <a:endParaRPr lang="en-US"/>
          </a:p>
        </p:txBody>
      </p:sp>
      <p:sp>
        <p:nvSpPr>
          <p:cNvPr id="5837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102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54EC774C-C7E4-4E2A-A345-CD800AC03A51}" type="slidenum">
              <a:rPr lang="en-US"/>
              <a:pPr/>
              <a:t>6</a:t>
            </a:fld>
            <a:endParaRPr lang="en-US"/>
          </a:p>
        </p:txBody>
      </p:sp>
      <p:sp>
        <p:nvSpPr>
          <p:cNvPr id="604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102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8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9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C90067F5-D5C7-481C-8A56-BB2A3D397E59}" type="slidenum">
              <a:rPr lang="en-US"/>
              <a:pPr/>
              <a:t>10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8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s://www.capgemini.com/optimize-your-business-and-it-operations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id="{46279687-00F0-4823-8159-585447C12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845575" y="0"/>
            <a:ext cx="5298425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05991" y="3068961"/>
            <a:ext cx="3725949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2250"/>
              </a:lnSpc>
              <a:defRPr lang="en-US" sz="195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5991" y="3932560"/>
            <a:ext cx="3725949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6858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991" y="6101473"/>
            <a:ext cx="17145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313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71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28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17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4"/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212726"/>
            <a:ext cx="871423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366742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86607" y="2358500"/>
            <a:ext cx="2183907" cy="2155793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4721486" y="3197454"/>
            <a:ext cx="3431914" cy="574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Thank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 You</a:t>
            </a:r>
          </a:p>
        </p:txBody>
      </p:sp>
      <p:sp>
        <p:nvSpPr>
          <p:cNvPr id="8" name="TextBox 7"/>
          <p:cNvSpPr txBox="1"/>
          <p:nvPr userDrawn="1"/>
        </p:nvSpPr>
        <p:spPr>
          <a:xfrm rot="5400000">
            <a:off x="3304320" y="3153452"/>
            <a:ext cx="4956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4043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3298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3190342" y="-2148"/>
            <a:ext cx="5953658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5991" y="3068960"/>
            <a:ext cx="5022093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500"/>
              </a:lnSpc>
              <a:spcAft>
                <a:spcPts val="1350"/>
              </a:spcAft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900"/>
            </a:lvl2pPr>
            <a:lvl3pPr>
              <a:lnSpc>
                <a:spcPct val="100000"/>
              </a:lnSpc>
              <a:defRPr sz="90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992" y="2002973"/>
            <a:ext cx="7533476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225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8702075" y="6555758"/>
            <a:ext cx="31771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6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558534" y="6555758"/>
            <a:ext cx="1667765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2462756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05992" y="6555971"/>
            <a:ext cx="2121755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685800">
              <a:lnSpc>
                <a:spcPct val="85000"/>
              </a:lnSpc>
              <a:defRPr/>
            </a:pPr>
            <a:r>
              <a:rPr lang="en-US" sz="6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416718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257">
          <p15:clr>
            <a:srgbClr val="FBAE40"/>
          </p15:clr>
        </p15:guide>
        <p15:guide id="3" pos="687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3676014" y="838200"/>
            <a:ext cx="5467986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4078" y="2946391"/>
            <a:ext cx="3563932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2250"/>
              </a:lnSpc>
              <a:buNone/>
              <a:defRPr sz="1950">
                <a:solidFill>
                  <a:schemeClr val="bg1"/>
                </a:solidFill>
              </a:defRPr>
            </a:lvl1pPr>
            <a:lvl2pPr marL="342900" indent="0">
              <a:buNone/>
              <a:defRPr sz="4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49911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4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1"/>
          <a:ext cx="135749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4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35749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298516" y="1494766"/>
            <a:ext cx="8845484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val="354734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989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6" y="1494766"/>
            <a:ext cx="6887389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pic>
        <p:nvPicPr>
          <p:cNvPr id="19458" name="Picture 2" descr="http://www.strategic-resume.com/wp-content/uploads/2015/08/Summary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885" y="1494990"/>
            <a:ext cx="16383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227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ssess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6" y="1494766"/>
            <a:ext cx="6887389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75" y="1828800"/>
            <a:ext cx="1828800" cy="181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485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ssessmen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75" y="1828800"/>
            <a:ext cx="1828800" cy="181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835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/>
        </p:nvSpPr>
        <p:spPr>
          <a:xfrm>
            <a:off x="8702075" y="6555758"/>
            <a:ext cx="31771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6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/>
        </p:nvCxnSpPr>
        <p:spPr>
          <a:xfrm flipV="1">
            <a:off x="2462756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/>
        </p:nvSpPr>
        <p:spPr>
          <a:xfrm>
            <a:off x="305992" y="6555971"/>
            <a:ext cx="2121755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685800">
              <a:lnSpc>
                <a:spcPct val="85000"/>
              </a:lnSpc>
              <a:defRPr/>
            </a:pPr>
            <a:r>
              <a:rPr lang="en-US" sz="6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/>
        </p:nvSpPr>
        <p:spPr>
          <a:xfrm>
            <a:off x="2558534" y="6555758"/>
            <a:ext cx="1667765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6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2491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1" y="1"/>
            <a:ext cx="43433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3515" y="-1"/>
            <a:ext cx="4430485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991" y="404813"/>
            <a:ext cx="8262453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225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3194" y="1430234"/>
            <a:ext cx="4258807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50"/>
              </a:lnSpc>
              <a:defRPr sz="1350">
                <a:solidFill>
                  <a:schemeClr val="tx1"/>
                </a:solidFill>
              </a:defRPr>
            </a:lvl1pPr>
            <a:lvl2pPr marL="173831" indent="-170260">
              <a:lnSpc>
                <a:spcPts val="1350"/>
              </a:lnSpc>
              <a:defRPr sz="1200">
                <a:solidFill>
                  <a:schemeClr val="tx1"/>
                </a:solidFill>
              </a:defRPr>
            </a:lvl2pPr>
            <a:lvl3pPr marL="347663" indent="-173831">
              <a:lnSpc>
                <a:spcPts val="1200"/>
              </a:lnSpc>
              <a:defRPr sz="1050">
                <a:solidFill>
                  <a:schemeClr val="tx1"/>
                </a:solidFill>
              </a:defRPr>
            </a:lvl3pPr>
            <a:lvl4pPr marL="511969" indent="-164306">
              <a:lnSpc>
                <a:spcPts val="1050"/>
              </a:lnSpc>
              <a:defRPr sz="9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3194" y="3253616"/>
            <a:ext cx="4258807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50"/>
              </a:lnSpc>
              <a:defRPr sz="1350">
                <a:solidFill>
                  <a:schemeClr val="tx1"/>
                </a:solidFill>
              </a:defRPr>
            </a:lvl1pPr>
            <a:lvl2pPr marL="173831" indent="-170260">
              <a:lnSpc>
                <a:spcPts val="1350"/>
              </a:lnSpc>
              <a:defRPr sz="1200">
                <a:solidFill>
                  <a:schemeClr val="tx1"/>
                </a:solidFill>
              </a:defRPr>
            </a:lvl2pPr>
            <a:lvl3pPr marL="347663" indent="-173831">
              <a:lnSpc>
                <a:spcPts val="1200"/>
              </a:lnSpc>
              <a:defRPr sz="1050">
                <a:solidFill>
                  <a:schemeClr val="tx1"/>
                </a:solidFill>
              </a:defRPr>
            </a:lvl3pPr>
            <a:lvl4pPr marL="511969" indent="-164306">
              <a:lnSpc>
                <a:spcPts val="1050"/>
              </a:lnSpc>
              <a:defRPr sz="9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3194" y="5076998"/>
            <a:ext cx="4258807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50"/>
              </a:lnSpc>
              <a:defRPr sz="1350">
                <a:solidFill>
                  <a:schemeClr val="tx1"/>
                </a:solidFill>
              </a:defRPr>
            </a:lvl1pPr>
            <a:lvl2pPr marL="173831" indent="-170260">
              <a:lnSpc>
                <a:spcPts val="1350"/>
              </a:lnSpc>
              <a:defRPr sz="1200">
                <a:solidFill>
                  <a:schemeClr val="tx1"/>
                </a:solidFill>
              </a:defRPr>
            </a:lvl2pPr>
            <a:lvl3pPr marL="347663" indent="-173831">
              <a:lnSpc>
                <a:spcPts val="1200"/>
              </a:lnSpc>
              <a:defRPr sz="1050">
                <a:solidFill>
                  <a:schemeClr val="tx1"/>
                </a:solidFill>
              </a:defRPr>
            </a:lvl3pPr>
            <a:lvl4pPr marL="511969" indent="-164306">
              <a:lnSpc>
                <a:spcPts val="1050"/>
              </a:lnSpc>
              <a:defRPr sz="9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/>
        </p:nvSpPr>
        <p:spPr>
          <a:xfrm>
            <a:off x="8702075" y="6555758"/>
            <a:ext cx="31771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6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/>
        </p:nvCxnSpPr>
        <p:spPr>
          <a:xfrm flipV="1">
            <a:off x="2462756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/>
        </p:nvSpPr>
        <p:spPr>
          <a:xfrm>
            <a:off x="305992" y="6555971"/>
            <a:ext cx="2121755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685800">
              <a:lnSpc>
                <a:spcPct val="85000"/>
              </a:lnSpc>
              <a:defRPr/>
            </a:pPr>
            <a:r>
              <a:rPr lang="en-US" sz="6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/>
        </p:nvSpPr>
        <p:spPr>
          <a:xfrm>
            <a:off x="2558534" y="6555758"/>
            <a:ext cx="1667765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6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8660845" y="188640"/>
            <a:ext cx="318267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26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01" y="418452"/>
            <a:ext cx="8312649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2250"/>
              </a:lnSpc>
            </a:pPr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801" y="1412876"/>
            <a:ext cx="8528209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81836" t="-4713" b="16530"/>
          <a:stretch/>
        </p:blipFill>
        <p:spPr>
          <a:xfrm>
            <a:off x="8660845" y="188640"/>
            <a:ext cx="318267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9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pt-PT" sz="20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685800" rtl="0" eaLnBrk="1" latinLnBrk="0" hangingPunct="1">
        <a:lnSpc>
          <a:spcPts val="1650"/>
        </a:lnSpc>
        <a:spcBef>
          <a:spcPts val="0"/>
        </a:spcBef>
        <a:spcAft>
          <a:spcPts val="45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5022" indent="-171450" algn="l" defTabSz="685800" rtl="0" eaLnBrk="1" latinLnBrk="0" hangingPunct="1">
        <a:lnSpc>
          <a:spcPts val="1350"/>
        </a:lnSpc>
        <a:spcBef>
          <a:spcPts val="0"/>
        </a:spcBef>
        <a:spcAft>
          <a:spcPts val="45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indent="-171450" algn="l" defTabSz="685800" rtl="0" eaLnBrk="1" latinLnBrk="0" hangingPunct="1">
        <a:lnSpc>
          <a:spcPts val="12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17922" indent="-175022" algn="l" defTabSz="685800" rtl="0" eaLnBrk="1" latinLnBrk="0" hangingPunct="1">
        <a:lnSpc>
          <a:spcPts val="105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>
          <p15:clr>
            <a:srgbClr val="F26B43"/>
          </p15:clr>
        </p15:guide>
        <p15:guide id="3" pos="7423">
          <p15:clr>
            <a:srgbClr val="F26B43"/>
          </p15:clr>
        </p15:guide>
        <p15:guide id="4" pos="257">
          <p15:clr>
            <a:srgbClr val="F26B43"/>
          </p15:clr>
        </p15:guide>
        <p15:guide id="5" orient="horz" pos="4065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18.png"/><Relationship Id="rId3" Type="http://schemas.openxmlformats.org/officeDocument/2006/relationships/image" Target="../media/image54.png"/><Relationship Id="rId21" Type="http://schemas.openxmlformats.org/officeDocument/2006/relationships/image" Target="../media/image66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15.png"/><Relationship Id="rId10" Type="http://schemas.openxmlformats.org/officeDocument/2006/relationships/image" Target="../media/image61.png"/><Relationship Id="rId19" Type="http://schemas.openxmlformats.org/officeDocument/2006/relationships/image" Target="../media/image65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14.png"/><Relationship Id="rId22" Type="http://schemas.openxmlformats.org/officeDocument/2006/relationships/image" Target="../media/image20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13" Type="http://schemas.openxmlformats.org/officeDocument/2006/relationships/image" Target="../media/image78.png"/><Relationship Id="rId18" Type="http://schemas.openxmlformats.org/officeDocument/2006/relationships/image" Target="../media/image83.jpeg"/><Relationship Id="rId3" Type="http://schemas.openxmlformats.org/officeDocument/2006/relationships/image" Target="../media/image68.png"/><Relationship Id="rId21" Type="http://schemas.openxmlformats.org/officeDocument/2006/relationships/image" Target="../media/image86.jpeg"/><Relationship Id="rId7" Type="http://schemas.openxmlformats.org/officeDocument/2006/relationships/image" Target="../media/image72.gif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jpeg"/><Relationship Id="rId11" Type="http://schemas.openxmlformats.org/officeDocument/2006/relationships/image" Target="../media/image76.jpe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jpeg"/><Relationship Id="rId9" Type="http://schemas.openxmlformats.org/officeDocument/2006/relationships/image" Target="../media/image74.png"/><Relationship Id="rId14" Type="http://schemas.openxmlformats.org/officeDocument/2006/relationships/image" Target="../media/image79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PresentationTitle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>
          <a:xfrm>
            <a:off x="305991" y="3068961"/>
            <a:ext cx="4570809" cy="720725"/>
          </a:xfrm>
        </p:spPr>
        <p:txBody>
          <a:bodyPr/>
          <a:lstStyle/>
          <a:p>
            <a:r>
              <a:rPr lang="en-GB" altLang="en-US" sz="2400" dirty="0"/>
              <a:t>Introduction to Agile - Scrum</a:t>
            </a:r>
            <a:br>
              <a:rPr lang="en-GB" altLang="en-US" sz="2000" dirty="0"/>
            </a:br>
            <a:endParaRPr lang="en-GB" altLang="en-US" sz="2000" dirty="0">
              <a:solidFill>
                <a:schemeClr val="accent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>
          <a:xfrm>
            <a:off x="308610" y="251460"/>
            <a:ext cx="8515350" cy="1577340"/>
          </a:xfrm>
        </p:spPr>
        <p:txBody>
          <a:bodyPr anchor="t">
            <a:normAutofit/>
          </a:bodyPr>
          <a:lstStyle/>
          <a:p>
            <a:pPr eaLnBrk="1" hangingPunct="1">
              <a:lnSpc>
                <a:spcPct val="70000"/>
              </a:lnSpc>
              <a:defRPr/>
            </a:pPr>
            <a:r>
              <a:rPr lang="en-US" sz="2800" dirty="0">
                <a:sym typeface="Gill Sans" charset="0"/>
              </a:rPr>
              <a:t>Sequential vs. overlapping development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0230" y="4949190"/>
            <a:ext cx="5629275" cy="89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Line 3"/>
          <p:cNvSpPr>
            <a:spLocks noChangeShapeType="1"/>
          </p:cNvSpPr>
          <p:nvPr/>
        </p:nvSpPr>
        <p:spPr bwMode="auto">
          <a:xfrm>
            <a:off x="1371600" y="2571750"/>
            <a:ext cx="658368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>
            <a:off x="1394460" y="5795010"/>
            <a:ext cx="658368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2773" name="Rectangle 5"/>
          <p:cNvSpPr>
            <a:spLocks/>
          </p:cNvSpPr>
          <p:nvPr/>
        </p:nvSpPr>
        <p:spPr bwMode="auto">
          <a:xfrm>
            <a:off x="858679" y="6109335"/>
            <a:ext cx="4537710" cy="44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l"/>
            <a:r>
              <a:rPr lang="en-US" sz="1300" dirty="0"/>
              <a:t>Source: </a:t>
            </a:r>
            <a:r>
              <a:rPr lang="ja-JP" altLang="en-US" sz="1300"/>
              <a:t>“</a:t>
            </a:r>
            <a:r>
              <a:rPr lang="en-US" altLang="ja-JP" sz="1300" dirty="0"/>
              <a:t>The New </a:t>
            </a:r>
            <a:r>
              <a:rPr lang="en-US" altLang="ja-JP" sz="1300" dirty="0" err="1"/>
              <a:t>New</a:t>
            </a:r>
            <a:r>
              <a:rPr lang="en-US" altLang="ja-JP" sz="1300" dirty="0"/>
              <a:t> Product Development Game</a:t>
            </a:r>
            <a:r>
              <a:rPr lang="ja-JP" altLang="en-US" sz="1300"/>
              <a:t>”</a:t>
            </a:r>
            <a:r>
              <a:rPr lang="en-US" altLang="ja-JP" sz="1300" dirty="0"/>
              <a:t> by Takeuchi and </a:t>
            </a:r>
            <a:r>
              <a:rPr lang="en-US" altLang="ja-JP" sz="1300" dirty="0" err="1"/>
              <a:t>Nonaka</a:t>
            </a:r>
            <a:r>
              <a:rPr lang="en-US" altLang="ja-JP" sz="1300" dirty="0"/>
              <a:t>. </a:t>
            </a:r>
            <a:r>
              <a:rPr lang="en-US" altLang="ja-JP" sz="1300" i="1" dirty="0"/>
              <a:t>Harvard Business Review,</a:t>
            </a:r>
            <a:r>
              <a:rPr lang="en-US" altLang="ja-JP" sz="1300" dirty="0"/>
              <a:t> January 1986.</a:t>
            </a:r>
            <a:endParaRPr lang="en-US" sz="1300" dirty="0"/>
          </a:p>
        </p:txBody>
      </p:sp>
      <p:sp>
        <p:nvSpPr>
          <p:cNvPr id="19462" name="AutoShape 6"/>
          <p:cNvSpPr>
            <a:spLocks/>
          </p:cNvSpPr>
          <p:nvPr/>
        </p:nvSpPr>
        <p:spPr bwMode="auto">
          <a:xfrm>
            <a:off x="762000" y="2846069"/>
            <a:ext cx="4130040" cy="1394451"/>
          </a:xfrm>
          <a:prstGeom prst="roundRect">
            <a:avLst>
              <a:gd name="adj" fmla="val 24741"/>
            </a:avLst>
          </a:prstGeom>
          <a:blipFill dpi="0" rotWithShape="0">
            <a:blip r:embed="rId4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9463" name="AutoShape 7"/>
          <p:cNvSpPr>
            <a:spLocks/>
          </p:cNvSpPr>
          <p:nvPr/>
        </p:nvSpPr>
        <p:spPr bwMode="auto">
          <a:xfrm>
            <a:off x="4503420" y="3669029"/>
            <a:ext cx="3726180" cy="1417305"/>
          </a:xfrm>
          <a:prstGeom prst="roundRect">
            <a:avLst>
              <a:gd name="adj" fmla="val 24741"/>
            </a:avLst>
          </a:prstGeom>
          <a:blipFill dpi="0" rotWithShape="0">
            <a:blip r:embed="rId5" cstate="print"/>
            <a:srcRect/>
            <a:tile tx="0" ty="0" sx="100000" sy="100000" flip="none" algn="tl"/>
          </a:blipFill>
          <a:ln w="25400">
            <a:solidFill>
              <a:srgbClr val="00531C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32776" name="Rectangle 8"/>
          <p:cNvSpPr>
            <a:spLocks/>
          </p:cNvSpPr>
          <p:nvPr/>
        </p:nvSpPr>
        <p:spPr bwMode="auto">
          <a:xfrm>
            <a:off x="1280160" y="2960370"/>
            <a:ext cx="3486150" cy="89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700" dirty="0">
                <a:solidFill>
                  <a:srgbClr val="FFFFFF"/>
                </a:solidFill>
              </a:rPr>
              <a:t>Rather than doing all of one thing at a time...</a:t>
            </a:r>
          </a:p>
        </p:txBody>
      </p:sp>
      <p:sp>
        <p:nvSpPr>
          <p:cNvPr id="32777" name="Rectangle 9"/>
          <p:cNvSpPr>
            <a:spLocks/>
          </p:cNvSpPr>
          <p:nvPr/>
        </p:nvSpPr>
        <p:spPr bwMode="auto">
          <a:xfrm>
            <a:off x="4549140" y="3783330"/>
            <a:ext cx="3623310" cy="89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700" dirty="0">
                <a:solidFill>
                  <a:srgbClr val="FFFFFF"/>
                </a:solidFill>
              </a:rPr>
              <a:t>...Scrum teams do a little of everything all the time</a:t>
            </a:r>
          </a:p>
        </p:txBody>
      </p:sp>
      <p:sp>
        <p:nvSpPr>
          <p:cNvPr id="32778" name="Rectangle 10"/>
          <p:cNvSpPr>
            <a:spLocks/>
          </p:cNvSpPr>
          <p:nvPr/>
        </p:nvSpPr>
        <p:spPr bwMode="auto">
          <a:xfrm>
            <a:off x="514350" y="1760220"/>
            <a:ext cx="2114550" cy="53721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300" dirty="0">
                <a:solidFill>
                  <a:srgbClr val="FFFFFF"/>
                </a:solidFill>
              </a:rPr>
              <a:t>Requirements</a:t>
            </a:r>
          </a:p>
        </p:txBody>
      </p:sp>
      <p:sp>
        <p:nvSpPr>
          <p:cNvPr id="32779" name="Rectangle 11"/>
          <p:cNvSpPr>
            <a:spLocks/>
          </p:cNvSpPr>
          <p:nvPr/>
        </p:nvSpPr>
        <p:spPr bwMode="auto">
          <a:xfrm>
            <a:off x="2800350" y="1760220"/>
            <a:ext cx="1771650" cy="537210"/>
          </a:xfrm>
          <a:prstGeom prst="rect">
            <a:avLst/>
          </a:prstGeom>
          <a:solidFill>
            <a:srgbClr val="01FF0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300" dirty="0">
                <a:solidFill>
                  <a:srgbClr val="FFFFFF"/>
                </a:solidFill>
              </a:rPr>
              <a:t>Design</a:t>
            </a:r>
          </a:p>
        </p:txBody>
      </p:sp>
      <p:sp>
        <p:nvSpPr>
          <p:cNvPr id="32780" name="Rectangle 12"/>
          <p:cNvSpPr>
            <a:spLocks/>
          </p:cNvSpPr>
          <p:nvPr/>
        </p:nvSpPr>
        <p:spPr bwMode="auto">
          <a:xfrm>
            <a:off x="4743450" y="1760220"/>
            <a:ext cx="1771650" cy="53721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300" dirty="0">
                <a:solidFill>
                  <a:srgbClr val="FFFFFF"/>
                </a:solidFill>
              </a:rPr>
              <a:t>Code</a:t>
            </a:r>
          </a:p>
        </p:txBody>
      </p:sp>
      <p:sp>
        <p:nvSpPr>
          <p:cNvPr id="32781" name="Rectangle 13"/>
          <p:cNvSpPr>
            <a:spLocks/>
          </p:cNvSpPr>
          <p:nvPr/>
        </p:nvSpPr>
        <p:spPr bwMode="auto">
          <a:xfrm>
            <a:off x="6686550" y="1760220"/>
            <a:ext cx="1771650" cy="537210"/>
          </a:xfrm>
          <a:prstGeom prst="rect">
            <a:avLst/>
          </a:prstGeom>
          <a:solidFill>
            <a:srgbClr val="3366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300" dirty="0">
                <a:solidFill>
                  <a:srgbClr val="FFFFFF"/>
                </a:solidFill>
              </a:rPr>
              <a:t>Test</a:t>
            </a:r>
          </a:p>
        </p:txBody>
      </p:sp>
    </p:spTree>
  </p:cSld>
  <p:clrMapOvr>
    <a:masterClrMapping/>
  </p:clrMapOvr>
  <p:transition spd="med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07041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ym typeface="Gill Sans" charset="0"/>
              </a:rPr>
              <a:t>Scrum framework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51510" y="971550"/>
            <a:ext cx="4297680" cy="2274570"/>
            <a:chOff x="0" y="0"/>
            <a:chExt cx="2608" cy="1288"/>
          </a:xfrm>
        </p:grpSpPr>
        <p:sp>
          <p:nvSpPr>
            <p:cNvPr id="21507" name="AutoShape 3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86" name="Rectangle 4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owner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ScrumMaster</a:t>
              </a:r>
              <a:endParaRPr lang="en-US" sz="2500" dirty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Team</a:t>
              </a:r>
            </a:p>
          </p:txBody>
        </p:sp>
        <p:sp>
          <p:nvSpPr>
            <p:cNvPr id="36887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8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9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0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1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2" name="Rectangle 10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177540" y="2231384"/>
            <a:ext cx="3726180" cy="3331216"/>
            <a:chOff x="0" y="0"/>
            <a:chExt cx="2608" cy="1592"/>
          </a:xfrm>
        </p:grpSpPr>
        <p:sp>
          <p:nvSpPr>
            <p:cNvPr id="21516" name="AutoShape 12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78" name="Rectangle 13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planning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review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retrospective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Daily scrum meeting</a:t>
              </a:r>
            </a:p>
          </p:txBody>
        </p:sp>
        <p:sp>
          <p:nvSpPr>
            <p:cNvPr id="36879" name="Rectangle 1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0" name="AutoShape 1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1" name="AutoShape 1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2" name="Rectangle 1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3" name="Rectangle 1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4" name="Rectangle 19"/>
            <p:cNvSpPr>
              <a:spLocks/>
            </p:cNvSpPr>
            <p:nvPr/>
          </p:nvSpPr>
          <p:spPr bwMode="auto">
            <a:xfrm>
              <a:off x="104" y="8"/>
              <a:ext cx="1512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4892040" y="5017770"/>
            <a:ext cx="3726180" cy="1840230"/>
            <a:chOff x="0" y="0"/>
            <a:chExt cx="2608" cy="1288"/>
          </a:xfrm>
        </p:grpSpPr>
        <p:sp>
          <p:nvSpPr>
            <p:cNvPr id="21525" name="AutoShape 21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70" name="Rectangle 22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Burndown</a:t>
              </a:r>
              <a:r>
                <a:rPr lang="en-US" sz="2500" dirty="0">
                  <a:solidFill>
                    <a:srgbClr val="FFFFFF"/>
                  </a:solidFill>
                </a:rPr>
                <a:t> charts</a:t>
              </a:r>
            </a:p>
          </p:txBody>
        </p:sp>
        <p:sp>
          <p:nvSpPr>
            <p:cNvPr id="36871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2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3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4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5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6" name="Rectangle 28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Artifacts</a:t>
              </a:r>
            </a:p>
          </p:txBody>
        </p:sp>
      </p:grpSp>
    </p:spTree>
  </p:cSld>
  <p:clrMapOvr>
    <a:masterClrMapping/>
  </p:clrMapOvr>
  <p:transition spd="med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sym typeface="Gill Sans" charset="0"/>
              </a:rPr>
              <a:t>Scrum framework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846070" y="2423160"/>
            <a:ext cx="3726180" cy="2274570"/>
            <a:chOff x="0" y="0"/>
            <a:chExt cx="2608" cy="1592"/>
          </a:xfrm>
        </p:grpSpPr>
        <p:sp>
          <p:nvSpPr>
            <p:cNvPr id="22531" name="AutoShape 3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8933" name="Rectangle 4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planning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review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retrospective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Daily scrum meeting</a:t>
              </a:r>
            </a:p>
          </p:txBody>
        </p:sp>
        <p:sp>
          <p:nvSpPr>
            <p:cNvPr id="38934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5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6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7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8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9" name="Rectangle 10"/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sp>
        <p:nvSpPr>
          <p:cNvPr id="22539" name="AutoShape 11"/>
          <p:cNvSpPr>
            <a:spLocks/>
          </p:cNvSpPr>
          <p:nvPr/>
        </p:nvSpPr>
        <p:spPr bwMode="auto">
          <a:xfrm>
            <a:off x="4606290" y="4594860"/>
            <a:ext cx="3714750" cy="1840230"/>
          </a:xfrm>
          <a:prstGeom prst="roundRect">
            <a:avLst>
              <a:gd name="adj" fmla="val 14903"/>
            </a:avLst>
          </a:prstGeom>
          <a:solidFill>
            <a:srgbClr val="E6E6E6"/>
          </a:solidFill>
          <a:ln w="25400">
            <a:solidFill>
              <a:srgbClr val="B3B3B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38916" name="Rectangle 12"/>
          <p:cNvSpPr>
            <a:spLocks/>
          </p:cNvSpPr>
          <p:nvPr/>
        </p:nvSpPr>
        <p:spPr bwMode="auto">
          <a:xfrm>
            <a:off x="4732020" y="5154930"/>
            <a:ext cx="339471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buClr>
                <a:srgbClr val="B3B3B3"/>
              </a:buClr>
              <a:buSzPct val="125000"/>
              <a:buFont typeface="Lucida Grande" pitchFamily="1" charset="0"/>
              <a:buChar char="•"/>
              <a:tabLst>
                <a:tab pos="960120" algn="l"/>
              </a:tabLst>
            </a:pPr>
            <a:r>
              <a:rPr lang="en-US" sz="2500" dirty="0">
                <a:solidFill>
                  <a:srgbClr val="B3B3B3"/>
                </a:solidFill>
              </a:rPr>
              <a:t>Product backlog</a:t>
            </a:r>
          </a:p>
          <a:p>
            <a:pPr>
              <a:buClr>
                <a:srgbClr val="B3B3B3"/>
              </a:buClr>
              <a:buSzPct val="125000"/>
              <a:buFont typeface="Lucida Grande" pitchFamily="1" charset="0"/>
              <a:buChar char="•"/>
              <a:tabLst>
                <a:tab pos="960120" algn="l"/>
              </a:tabLst>
            </a:pPr>
            <a:r>
              <a:rPr lang="en-US" sz="2500" dirty="0">
                <a:solidFill>
                  <a:srgbClr val="B3B3B3"/>
                </a:solidFill>
              </a:rPr>
              <a:t>Sprint backlog</a:t>
            </a:r>
          </a:p>
          <a:p>
            <a:pPr>
              <a:buClr>
                <a:srgbClr val="B3B3B3"/>
              </a:buClr>
              <a:buSzPct val="125000"/>
              <a:buFont typeface="Lucida Grande" pitchFamily="1" charset="0"/>
              <a:buChar char="•"/>
              <a:tabLst>
                <a:tab pos="960120" algn="l"/>
              </a:tabLst>
            </a:pPr>
            <a:r>
              <a:rPr lang="en-US" sz="2500" dirty="0" err="1">
                <a:solidFill>
                  <a:srgbClr val="B3B3B3"/>
                </a:solidFill>
              </a:rPr>
              <a:t>Burndown</a:t>
            </a:r>
            <a:r>
              <a:rPr lang="en-US" sz="2500" dirty="0">
                <a:solidFill>
                  <a:srgbClr val="B3B3B3"/>
                </a:solidFill>
              </a:rPr>
              <a:t> charts</a:t>
            </a:r>
          </a:p>
        </p:txBody>
      </p:sp>
      <p:sp>
        <p:nvSpPr>
          <p:cNvPr id="38917" name="Rectangle 13"/>
          <p:cNvSpPr>
            <a:spLocks/>
          </p:cNvSpPr>
          <p:nvPr/>
        </p:nvSpPr>
        <p:spPr bwMode="auto">
          <a:xfrm>
            <a:off x="5029200" y="4594860"/>
            <a:ext cx="1714500" cy="537210"/>
          </a:xfrm>
          <a:prstGeom prst="rect">
            <a:avLst/>
          </a:pr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18" name="AutoShape 14"/>
          <p:cNvSpPr>
            <a:spLocks/>
          </p:cNvSpPr>
          <p:nvPr/>
        </p:nvSpPr>
        <p:spPr bwMode="auto">
          <a:xfrm rot="10800000">
            <a:off x="6640830" y="472059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19" name="AutoShape 15"/>
          <p:cNvSpPr>
            <a:spLocks/>
          </p:cNvSpPr>
          <p:nvPr/>
        </p:nvSpPr>
        <p:spPr bwMode="auto">
          <a:xfrm>
            <a:off x="4594860" y="459486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20" name="Rectangle 16"/>
          <p:cNvSpPr>
            <a:spLocks/>
          </p:cNvSpPr>
          <p:nvPr/>
        </p:nvSpPr>
        <p:spPr bwMode="auto">
          <a:xfrm>
            <a:off x="4594860" y="4903470"/>
            <a:ext cx="560070" cy="228600"/>
          </a:xfrm>
          <a:prstGeom prst="rect">
            <a:avLst/>
          </a:pr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21" name="Rectangle 17"/>
          <p:cNvSpPr>
            <a:spLocks/>
          </p:cNvSpPr>
          <p:nvPr/>
        </p:nvSpPr>
        <p:spPr bwMode="auto">
          <a:xfrm>
            <a:off x="6526530" y="4594860"/>
            <a:ext cx="560070" cy="228600"/>
          </a:xfrm>
          <a:prstGeom prst="rect">
            <a:avLst/>
          </a:pr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22" name="Rectangle 18"/>
          <p:cNvSpPr>
            <a:spLocks/>
          </p:cNvSpPr>
          <p:nvPr/>
        </p:nvSpPr>
        <p:spPr bwMode="auto">
          <a:xfrm>
            <a:off x="4743450" y="4606290"/>
            <a:ext cx="1908810" cy="50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dirty="0">
                <a:solidFill>
                  <a:srgbClr val="FFFFFF"/>
                </a:solidFill>
              </a:rPr>
              <a:t>Artifacts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651510" y="971550"/>
            <a:ext cx="4240530" cy="1840230"/>
            <a:chOff x="0" y="0"/>
            <a:chExt cx="2608" cy="1288"/>
          </a:xfrm>
        </p:grpSpPr>
        <p:sp>
          <p:nvSpPr>
            <p:cNvPr id="22548" name="AutoShape 20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8925" name="Rectangle 21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owner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ScrumMaster</a:t>
              </a:r>
              <a:endParaRPr lang="en-US" sz="2500" dirty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Team</a:t>
              </a:r>
            </a:p>
          </p:txBody>
        </p:sp>
        <p:sp>
          <p:nvSpPr>
            <p:cNvPr id="38926" name="Rectangle 22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7" name="AutoShape 23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8" name="AutoShape 24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9" name="Rectangle 25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0" name="Rectangle 26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1" name="Rectangle 27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Scrum Roles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gray">
          <a:xfrm>
            <a:off x="145119" y="1295400"/>
            <a:ext cx="856201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3200" indent="-203200" algn="l" rtl="0" fontAlgn="base">
              <a:spcBef>
                <a:spcPct val="6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8000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68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863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0414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498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195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4130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28702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kern="0" dirty="0"/>
              <a:t>Product Owner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Possibly a Product Manager or Project Sponsor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sz="1800" kern="0" dirty="0"/>
              <a:t>Decides features, release date, prioritization, $$$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GB" altLang="en-US" sz="1200" kern="0" dirty="0"/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GB" altLang="en-US" sz="1200" kern="0" dirty="0"/>
          </a:p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kern="0" dirty="0"/>
              <a:t>Scrum Master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Typically a Project &amp; Process Co-</a:t>
            </a:r>
            <a:r>
              <a:rPr lang="en-US" altLang="en-US" sz="1800" kern="0" dirty="0" err="1"/>
              <a:t>ordinator</a:t>
            </a:r>
            <a:r>
              <a:rPr lang="en-US" altLang="en-US" sz="1800" kern="0" dirty="0"/>
              <a:t> or Team Leader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Responsible for enacting Scrum values and practices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Remove impediments / politics, keeps everyone productive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US" altLang="en-US" sz="1200" kern="0" dirty="0"/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US" altLang="en-US" sz="1200" kern="0" dirty="0"/>
          </a:p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kern="0" dirty="0"/>
              <a:t>Project Team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sz="1800" kern="0" dirty="0"/>
              <a:t>5-10 members;  </a:t>
            </a:r>
            <a:r>
              <a:rPr lang="en-US" altLang="en-US" sz="1800" kern="0" dirty="0"/>
              <a:t>Teams are self-organizing</a:t>
            </a:r>
            <a:endParaRPr lang="en-GB" altLang="en-US" sz="1800" kern="0" dirty="0"/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Cross-functional: QA, Programmers, UI Designers, etc.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Membership should change only between sprints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500" y="1447800"/>
            <a:ext cx="855597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62" y="2995630"/>
            <a:ext cx="798154" cy="69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7117207" y="4570424"/>
            <a:ext cx="1233510" cy="1066800"/>
            <a:chOff x="0" y="0"/>
            <a:chExt cx="1704" cy="1346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" y="453"/>
              <a:ext cx="507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0" y="0"/>
              <a:ext cx="1704" cy="1346"/>
              <a:chOff x="0" y="0"/>
              <a:chExt cx="1704" cy="1346"/>
            </a:xfrm>
          </p:grpSpPr>
          <p:grpSp>
            <p:nvGrpSpPr>
              <p:cNvPr id="10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1704" cy="440"/>
                <a:chOff x="0" y="0"/>
                <a:chExt cx="1704" cy="440"/>
              </a:xfrm>
            </p:grpSpPr>
            <p:pic>
              <p:nvPicPr>
                <p:cNvPr id="19" name="Picture 7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" name="Picture 8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1" name="Picture 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4" name="Picture 10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" y="469"/>
                <a:ext cx="507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" name="Group 11"/>
              <p:cNvGrpSpPr>
                <a:grpSpLocks/>
              </p:cNvGrpSpPr>
              <p:nvPr/>
            </p:nvGrpSpPr>
            <p:grpSpPr bwMode="auto">
              <a:xfrm>
                <a:off x="0" y="906"/>
                <a:ext cx="1704" cy="440"/>
                <a:chOff x="0" y="0"/>
                <a:chExt cx="1704" cy="440"/>
              </a:xfrm>
            </p:grpSpPr>
            <p:pic>
              <p:nvPicPr>
                <p:cNvPr id="16" name="Picture 12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6"/>
                  <a:ext cx="507" cy="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" name="Picture 13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" name="Picture 14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1422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-457200" y="-58268"/>
            <a:ext cx="9309139" cy="5824068"/>
            <a:chOff x="-480140" y="-58268"/>
            <a:chExt cx="9776213" cy="5824068"/>
          </a:xfrm>
        </p:grpSpPr>
        <p:sp>
          <p:nvSpPr>
            <p:cNvPr id="10" name="Rectangle 1"/>
            <p:cNvSpPr txBox="1">
              <a:spLocks noChangeArrowheads="1"/>
            </p:cNvSpPr>
            <p:nvPr/>
          </p:nvSpPr>
          <p:spPr bwMode="auto">
            <a:xfrm>
              <a:off x="-480140" y="-58268"/>
              <a:ext cx="9461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  <a:ext uri="{FAA26D3D-D897-4be2-8F04-BA451C77F1D7}"/>
            </a:extLst>
          </p:spPr>
          <p:txBody>
            <a:bodyPr vert="horz" wrap="square" lIns="38100" tIns="38100" rIns="38100" bIns="38100" numCol="1" anchor="ctr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+mj-lt"/>
                  <a:ea typeface="+mj-ea"/>
                  <a:cs typeface="ヒラギノ角ゴ Pro W3" charset="0"/>
                  <a:sym typeface="Gill Sans" pitchFamily="1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sym typeface="Gill Sans" charset="0"/>
                </a:rPr>
                <a:t>Product owner</a:t>
              </a:r>
            </a:p>
          </p:txBody>
        </p:sp>
        <p:sp>
          <p:nvSpPr>
            <p:cNvPr id="11" name="Rectangle 2"/>
            <p:cNvSpPr txBox="1">
              <a:spLocks noChangeArrowheads="1"/>
            </p:cNvSpPr>
            <p:nvPr/>
          </p:nvSpPr>
          <p:spPr bwMode="auto">
            <a:xfrm>
              <a:off x="306714" y="685800"/>
              <a:ext cx="8989359" cy="50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  <a:ext uri="{FAA26D3D-D897-4be2-8F04-BA451C77F1D7}"/>
            </a:extLst>
          </p:spPr>
          <p:txBody>
            <a:bodyPr vert="horz" wrap="square" lIns="38100" tIns="38100" rIns="38100" bIns="38100" numCol="1" anchor="t" anchorCtr="0" compatLnSpc="1">
              <a:prstTxWarp prst="textNoShape">
                <a:avLst/>
              </a:prstTxWarp>
            </a:bodyPr>
            <a:lstStyle>
              <a:lvl1pPr marL="660400" indent="-444500" algn="l" rtl="0" eaLnBrk="0" fontAlgn="base" hangingPunct="0"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defRPr sz="36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1pPr>
              <a:lvl2pPr marL="10033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2pPr>
              <a:lvl3pPr marL="13462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3pPr>
              <a:lvl4pPr marL="17018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4pPr>
              <a:lvl5pPr marL="20447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5pPr>
              <a:lvl6pPr marL="25019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6pPr>
              <a:lvl7pPr marL="29591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7pPr>
              <a:lvl8pPr marL="34163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8pPr>
              <a:lvl9pPr marL="38735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9pPr>
            </a:lstStyle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Define the features of the product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Decide on release date and content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Be responsible for the profitability of the product (ROI)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Prioritize features according to market value 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Adjust features and priority every iteration, as needed  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Accept or reject work results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lang="en-US" altLang="en-US" sz="2400" kern="0" dirty="0">
                  <a:solidFill>
                    <a:srgbClr val="000000"/>
                  </a:solidFill>
                </a:rPr>
                <a:t>Responsible for: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Product Vision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lang="en-US" altLang="en-US" sz="2000" kern="0" dirty="0">
                  <a:solidFill>
                    <a:srgbClr val="000000"/>
                  </a:solidFill>
                </a:rPr>
                <a:t>Stakeholder management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Scope Management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lang="en-US" altLang="en-US" sz="2000" kern="0" dirty="0">
                  <a:solidFill>
                    <a:srgbClr val="000000"/>
                  </a:solidFill>
                </a:rPr>
                <a:t>Cost Management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Monitoring</a:t>
              </a:r>
              <a:r>
                <a:rPr kumimoji="0" lang="en-US" altLang="en-US" sz="2000" b="0" i="0" u="none" strike="noStrike" kern="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 Release progress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pitchFamily="1" charset="0"/>
              </a:endParaRP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 pitchFamily="1" charset="0"/>
              </a:endParaRPr>
            </a:p>
          </p:txBody>
        </p:sp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6477" y="129388"/>
              <a:ext cx="2102239" cy="162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21142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ym typeface="Gill Sans" charset="0"/>
              </a:rPr>
              <a:t>The </a:t>
            </a:r>
            <a:r>
              <a:rPr lang="en-US" sz="3200" dirty="0" err="1">
                <a:sym typeface="Gill Sans" charset="0"/>
              </a:rPr>
              <a:t>ScrumMaster</a:t>
            </a:r>
            <a:endParaRPr lang="en-US" sz="3200" dirty="0">
              <a:sym typeface="Gill Sans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idx="1"/>
          </p:nvPr>
        </p:nvSpPr>
        <p:spPr>
          <a:xfrm>
            <a:off x="1172" y="875646"/>
            <a:ext cx="8515350" cy="4351337"/>
          </a:xfrm>
        </p:spPr>
        <p:txBody>
          <a:bodyPr>
            <a:noAutofit/>
          </a:bodyPr>
          <a:lstStyle/>
          <a:p>
            <a:pPr marL="628650">
              <a:lnSpc>
                <a:spcPct val="100000"/>
              </a:lnSpc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Responsible for facilitation of all ceremonies</a:t>
            </a:r>
          </a:p>
          <a:p>
            <a:pPr marL="628650">
              <a:lnSpc>
                <a:spcPct val="100000"/>
              </a:lnSpc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Responsible for enacting Scrum values and practices</a:t>
            </a:r>
          </a:p>
          <a:p>
            <a:pPr marL="628650">
              <a:lnSpc>
                <a:spcPct val="100000"/>
              </a:lnSpc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Removes impediments </a:t>
            </a:r>
          </a:p>
          <a:p>
            <a:pPr marL="628650">
              <a:lnSpc>
                <a:spcPct val="100000"/>
              </a:lnSpc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Ensure that the team is fully functional and productive</a:t>
            </a:r>
          </a:p>
          <a:p>
            <a:pPr marL="628650">
              <a:lnSpc>
                <a:spcPct val="100000"/>
              </a:lnSpc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Enable close cooperation across all roles and functions</a:t>
            </a:r>
          </a:p>
          <a:p>
            <a:pPr marL="628650">
              <a:lnSpc>
                <a:spcPct val="100000"/>
              </a:lnSpc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Shield the team from external interferences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337186"/>
            <a:ext cx="1276350" cy="1076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ym typeface="Gill Sans" charset="0"/>
              </a:rPr>
              <a:t>The team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idx="1"/>
          </p:nvPr>
        </p:nvSpPr>
        <p:spPr>
          <a:xfrm>
            <a:off x="262890" y="1440180"/>
            <a:ext cx="8698230" cy="4572000"/>
          </a:xfrm>
        </p:spPr>
        <p:txBody>
          <a:bodyPr/>
          <a:lstStyle/>
          <a:p>
            <a:pPr marL="628650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Typically 5-9 people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Cross-functional:</a:t>
            </a:r>
          </a:p>
          <a:p>
            <a:pPr marL="937260" lvl="1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Programmers, testers, user experience designers, etc.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M</a:t>
            </a:r>
            <a:r>
              <a:rPr lang="en-US" dirty="0">
                <a:sym typeface="Gill Sans" charset="0"/>
              </a:rPr>
              <a:t>embers should be full-time</a:t>
            </a:r>
          </a:p>
          <a:p>
            <a:pPr marL="937260" lvl="2">
              <a:lnSpc>
                <a:spcPct val="90000"/>
              </a:lnSpc>
              <a:spcBef>
                <a:spcPts val="1260"/>
              </a:spcBef>
              <a:buClr>
                <a:srgbClr val="5F7BAE"/>
              </a:buClr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May be exceptions (e.g., database administrator)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867400" y="396821"/>
            <a:ext cx="2434590" cy="1924527"/>
            <a:chOff x="0" y="0"/>
            <a:chExt cx="1704" cy="1346"/>
          </a:xfrm>
        </p:grpSpPr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08" y="453"/>
              <a:ext cx="507" cy="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0" y="0"/>
              <a:ext cx="1704" cy="1346"/>
              <a:chOff x="0" y="0"/>
              <a:chExt cx="1704" cy="1346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1704" cy="440"/>
                <a:chOff x="0" y="0"/>
                <a:chExt cx="1704" cy="440"/>
              </a:xfrm>
            </p:grpSpPr>
            <p:pic>
              <p:nvPicPr>
                <p:cNvPr id="45068" name="Picture 7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69" name="Picture 8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70" name="Picture 9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45063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40" y="469"/>
                <a:ext cx="507" cy="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" name="Group 11"/>
              <p:cNvGrpSpPr>
                <a:grpSpLocks/>
              </p:cNvGrpSpPr>
              <p:nvPr/>
            </p:nvGrpSpPr>
            <p:grpSpPr bwMode="auto">
              <a:xfrm>
                <a:off x="0" y="906"/>
                <a:ext cx="1704" cy="440"/>
                <a:chOff x="0" y="0"/>
                <a:chExt cx="1704" cy="440"/>
              </a:xfrm>
            </p:grpSpPr>
            <p:pic>
              <p:nvPicPr>
                <p:cNvPr id="45065" name="Picture 12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0" y="16"/>
                  <a:ext cx="507" cy="4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66" name="Picture 13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67" name="Picture 14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ym typeface="Gill Sans" charset="0"/>
              </a:rPr>
              <a:t>The team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idx="1"/>
          </p:nvPr>
        </p:nvSpPr>
        <p:spPr>
          <a:xfrm>
            <a:off x="262890" y="1440180"/>
            <a:ext cx="8698230" cy="4572000"/>
          </a:xfrm>
        </p:spPr>
        <p:txBody>
          <a:bodyPr/>
          <a:lstStyle/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endParaRPr lang="en-US" dirty="0">
              <a:sym typeface="Gill Sans" charset="0"/>
            </a:endParaRP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Teams are self-organizing</a:t>
            </a:r>
          </a:p>
          <a:p>
            <a:pPr marL="937260" lvl="1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Ideally, no titles but rarely a possibility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Membership should change only between sprints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892165" y="520065"/>
            <a:ext cx="2434590" cy="1924527"/>
            <a:chOff x="0" y="0"/>
            <a:chExt cx="1704" cy="1346"/>
          </a:xfrm>
        </p:grpSpPr>
        <p:pic>
          <p:nvPicPr>
            <p:cNvPr id="4710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08" y="453"/>
              <a:ext cx="507" cy="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0" y="0"/>
              <a:ext cx="1704" cy="1346"/>
              <a:chOff x="0" y="0"/>
              <a:chExt cx="1704" cy="1346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1704" cy="440"/>
                <a:chOff x="0" y="0"/>
                <a:chExt cx="1704" cy="440"/>
              </a:xfrm>
            </p:grpSpPr>
            <p:pic>
              <p:nvPicPr>
                <p:cNvPr id="47116" name="Picture 7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7" name="Picture 8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8" name="Picture 9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47111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40" y="469"/>
                <a:ext cx="507" cy="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" name="Group 11"/>
              <p:cNvGrpSpPr>
                <a:grpSpLocks/>
              </p:cNvGrpSpPr>
              <p:nvPr/>
            </p:nvGrpSpPr>
            <p:grpSpPr bwMode="auto">
              <a:xfrm>
                <a:off x="0" y="906"/>
                <a:ext cx="1704" cy="440"/>
                <a:chOff x="0" y="0"/>
                <a:chExt cx="1704" cy="440"/>
              </a:xfrm>
            </p:grpSpPr>
            <p:pic>
              <p:nvPicPr>
                <p:cNvPr id="47113" name="Picture 12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0" y="16"/>
                  <a:ext cx="507" cy="4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4" name="Picture 13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5" name="Picture 14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730279"/>
            <a:ext cx="8673288" cy="59144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8755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For a Story to be “Ready”, following criteria have to be met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The story should reasonably show INVEST characteristics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I </a:t>
            </a:r>
            <a:r>
              <a:rPr lang="en-US" sz="2000" dirty="0"/>
              <a:t>– Independent / Immediately actionable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N</a:t>
            </a:r>
            <a:r>
              <a:rPr lang="en-US" sz="2000" dirty="0"/>
              <a:t> – Negotiable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V </a:t>
            </a:r>
            <a:r>
              <a:rPr lang="en-US" sz="2000" dirty="0"/>
              <a:t>– Valuable to the customer, user or product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E </a:t>
            </a:r>
            <a:r>
              <a:rPr lang="en-US" sz="2000" dirty="0"/>
              <a:t>– Estimable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S </a:t>
            </a:r>
            <a:r>
              <a:rPr lang="en-US" sz="2000" dirty="0"/>
              <a:t>– Sized to fit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T </a:t>
            </a:r>
            <a:r>
              <a:rPr lang="en-US" sz="2000" dirty="0"/>
              <a:t>– Testable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The business implications of the story have been discussed, any impacts to finance, customer care have been addressed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The User Interaction Design is ready (At the very least wireframes covering all interactions of the story should be available)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Any design assets needed for the story have been prepared to a reasonable degree (PSDs for some if not all pages in the Story should be available)</a:t>
            </a: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318312" y="-76200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lvl="0" eaLnBrk="1" hangingPunct="1">
              <a:lnSpc>
                <a:spcPct val="100000"/>
              </a:lnSpc>
              <a:defRPr/>
            </a:pPr>
            <a:r>
              <a:rPr lang="en-US" sz="3200" kern="0" dirty="0">
                <a:sym typeface="Gill Sans" charset="0"/>
              </a:rPr>
              <a:t>Agreement - Definition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of “Ready”</a:t>
            </a:r>
            <a:r>
              <a:rPr kumimoji="0" lang="en-US" sz="3200" b="0" i="0" u="none" strike="noStrike" kern="0" cap="none" spc="0" normalizeH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 (</a:t>
            </a:r>
            <a:r>
              <a:rPr kumimoji="0" lang="en-US" sz="3200" b="0" i="0" u="none" strike="noStrike" kern="0" cap="none" spc="0" normalizeH="0" noProof="0" dirty="0" err="1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DoR</a:t>
            </a:r>
            <a:r>
              <a:rPr kumimoji="0" lang="en-US" sz="3200" b="0" i="0" u="none" strike="noStrike" kern="0" cap="none" spc="0" normalizeH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)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5F7BAE"/>
              </a:solidFill>
              <a:effectLst/>
              <a:uLnTx/>
              <a:uFillTx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27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311934" y="1077445"/>
            <a:ext cx="8472024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192088" indent="-192088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6750" indent="-19526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1147763" indent="-19526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712913" indent="-185738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1939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26511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31083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35655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40227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en-US" altLang="en-US" dirty="0"/>
              <a:t>Definition of Done must describe exactly what “done” means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Product Owner must pay careful attention when defining the DoD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The scrum team must challenge the DoD, if necessary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i="1" dirty="0"/>
              <a:t>“What’s not in DoD, is not needed”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Item is either “</a:t>
            </a:r>
            <a:r>
              <a:rPr lang="en-US" altLang="en-US" i="1" dirty="0"/>
              <a:t>done” </a:t>
            </a:r>
            <a:r>
              <a:rPr lang="en-US" altLang="en-US" dirty="0"/>
              <a:t>or “</a:t>
            </a:r>
            <a:r>
              <a:rPr lang="en-US" altLang="en-US" i="1" dirty="0"/>
              <a:t>not done”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Example: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Story: Picture upload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end user can upload his/her picture from profile settings page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picture is shown on the left upper corner of the profile page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picture is scaled to fit the profile picture box on the profile page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functional tests are passed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regression tests are passed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design documents are updated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user's guide is updated</a:t>
            </a:r>
          </a:p>
          <a:p>
            <a:pPr>
              <a:lnSpc>
                <a:spcPct val="90000"/>
              </a:lnSpc>
            </a:pPr>
            <a:r>
              <a:rPr lang="en-US" altLang="en-US" b="1" dirty="0"/>
              <a:t>Does not </a:t>
            </a:r>
            <a:r>
              <a:rPr lang="en-US" altLang="en-US" dirty="0"/>
              <a:t>define any details of the implementation!</a:t>
            </a: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Agreement - Definition of “Done”</a:t>
            </a:r>
            <a:r>
              <a:rPr kumimoji="0" lang="en-US" sz="3200" b="0" i="0" u="none" strike="noStrike" kern="0" cap="none" spc="0" normalizeH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 (DoD)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5F7BAE"/>
              </a:solidFill>
              <a:effectLst/>
              <a:uLnTx/>
              <a:uFillTx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026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3"/>
            <a:ext cx="9144000" cy="1001713"/>
          </a:xfrm>
        </p:spPr>
        <p:txBody>
          <a:bodyPr/>
          <a:lstStyle/>
          <a:p>
            <a:pPr algn="l"/>
            <a:br>
              <a:rPr lang="en-US" sz="2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	Elements of Agile Adoption</a:t>
            </a:r>
          </a:p>
        </p:txBody>
      </p: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1447800" y="2956560"/>
            <a:ext cx="2560320" cy="1920240"/>
            <a:chOff x="1111" y="2272"/>
            <a:chExt cx="930" cy="671"/>
          </a:xfrm>
        </p:grpSpPr>
        <p:pic>
          <p:nvPicPr>
            <p:cNvPr id="10" name="Picture 51" descr="orange-disc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11" y="2272"/>
              <a:ext cx="930" cy="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2" descr="web-pag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2" y="2296"/>
              <a:ext cx="325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3" descr="economics chart financial chart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85" y="2272"/>
              <a:ext cx="295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4" descr="MSN icon mail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47" y="2478"/>
              <a:ext cx="239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6" descr="3 peice unequal Pie chart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490" y="2523"/>
              <a:ext cx="347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102"/>
          <p:cNvGrpSpPr/>
          <p:nvPr/>
        </p:nvGrpSpPr>
        <p:grpSpPr>
          <a:xfrm>
            <a:off x="5028889" y="2956560"/>
            <a:ext cx="2560320" cy="1920240"/>
            <a:chOff x="6803480" y="2587777"/>
            <a:chExt cx="1727245" cy="1246758"/>
          </a:xfrm>
        </p:grpSpPr>
        <p:pic>
          <p:nvPicPr>
            <p:cNvPr id="16" name="Picture 15" descr="Build.bmp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7471" y="3109866"/>
              <a:ext cx="976758" cy="724669"/>
            </a:xfrm>
            <a:prstGeom prst="rect">
              <a:avLst/>
            </a:prstGeom>
          </p:spPr>
        </p:pic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7932914" y="2720111"/>
              <a:ext cx="597811" cy="597811"/>
              <a:chOff x="2841" y="1629"/>
              <a:chExt cx="558" cy="558"/>
            </a:xfrm>
          </p:grpSpPr>
          <p:sp>
            <p:nvSpPr>
              <p:cNvPr id="19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2841" y="1629"/>
                <a:ext cx="558" cy="5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2838" y="1626"/>
                <a:ext cx="558" cy="558"/>
              </a:xfrm>
              <a:custGeom>
                <a:avLst/>
                <a:gdLst/>
                <a:ahLst/>
                <a:cxnLst>
                  <a:cxn ang="0">
                    <a:pos x="336" y="686"/>
                  </a:cxn>
                  <a:cxn ang="0">
                    <a:pos x="192" y="635"/>
                  </a:cxn>
                  <a:cxn ang="0">
                    <a:pos x="38" y="589"/>
                  </a:cxn>
                  <a:cxn ang="0">
                    <a:pos x="137" y="409"/>
                  </a:cxn>
                  <a:cxn ang="0">
                    <a:pos x="49" y="219"/>
                  </a:cxn>
                  <a:cxn ang="0">
                    <a:pos x="180" y="79"/>
                  </a:cxn>
                  <a:cxn ang="0">
                    <a:pos x="355" y="151"/>
                  </a:cxn>
                  <a:cxn ang="0">
                    <a:pos x="527" y="10"/>
                  </a:cxn>
                  <a:cxn ang="0">
                    <a:pos x="674" y="147"/>
                  </a:cxn>
                  <a:cxn ang="0">
                    <a:pos x="659" y="311"/>
                  </a:cxn>
                  <a:cxn ang="0">
                    <a:pos x="826" y="472"/>
                  </a:cxn>
                  <a:cxn ang="0">
                    <a:pos x="718" y="635"/>
                  </a:cxn>
                  <a:cxn ang="0">
                    <a:pos x="560" y="681"/>
                  </a:cxn>
                  <a:cxn ang="0">
                    <a:pos x="634" y="830"/>
                  </a:cxn>
                  <a:cxn ang="0">
                    <a:pos x="475" y="996"/>
                  </a:cxn>
                  <a:cxn ang="0">
                    <a:pos x="569" y="1153"/>
                  </a:cxn>
                  <a:cxn ang="0">
                    <a:pos x="681" y="1203"/>
                  </a:cxn>
                  <a:cxn ang="0">
                    <a:pos x="696" y="1386"/>
                  </a:cxn>
                  <a:cxn ang="0">
                    <a:pos x="917" y="1325"/>
                  </a:cxn>
                  <a:cxn ang="0">
                    <a:pos x="1015" y="1479"/>
                  </a:cxn>
                  <a:cxn ang="0">
                    <a:pos x="1193" y="1411"/>
                  </a:cxn>
                  <a:cxn ang="0">
                    <a:pos x="1210" y="1257"/>
                  </a:cxn>
                  <a:cxn ang="0">
                    <a:pos x="1426" y="1180"/>
                  </a:cxn>
                  <a:cxn ang="0">
                    <a:pos x="1443" y="1006"/>
                  </a:cxn>
                  <a:cxn ang="0">
                    <a:pos x="1341" y="908"/>
                  </a:cxn>
                  <a:cxn ang="0">
                    <a:pos x="1412" y="727"/>
                  </a:cxn>
                  <a:cxn ang="0">
                    <a:pos x="1210" y="678"/>
                  </a:cxn>
                  <a:cxn ang="0">
                    <a:pos x="1147" y="571"/>
                  </a:cxn>
                  <a:cxn ang="0">
                    <a:pos x="1022" y="461"/>
                  </a:cxn>
                  <a:cxn ang="0">
                    <a:pos x="888" y="614"/>
                  </a:cxn>
                  <a:cxn ang="0">
                    <a:pos x="946" y="445"/>
                  </a:cxn>
                  <a:cxn ang="0">
                    <a:pos x="1095" y="606"/>
                  </a:cxn>
                  <a:cxn ang="0">
                    <a:pos x="1271" y="552"/>
                  </a:cxn>
                  <a:cxn ang="0">
                    <a:pos x="1399" y="665"/>
                  </a:cxn>
                  <a:cxn ang="0">
                    <a:pos x="1341" y="868"/>
                  </a:cxn>
                  <a:cxn ang="0">
                    <a:pos x="1480" y="1014"/>
                  </a:cxn>
                  <a:cxn ang="0">
                    <a:pos x="1355" y="1111"/>
                  </a:cxn>
                  <a:cxn ang="0">
                    <a:pos x="1333" y="1240"/>
                  </a:cxn>
                  <a:cxn ang="0">
                    <a:pos x="1262" y="1405"/>
                  </a:cxn>
                  <a:cxn ang="0">
                    <a:pos x="1050" y="1336"/>
                  </a:cxn>
                  <a:cxn ang="0">
                    <a:pos x="926" y="1473"/>
                  </a:cxn>
                  <a:cxn ang="0">
                    <a:pos x="760" y="1439"/>
                  </a:cxn>
                  <a:cxn ang="0">
                    <a:pos x="711" y="1235"/>
                  </a:cxn>
                  <a:cxn ang="0">
                    <a:pos x="521" y="1211"/>
                  </a:cxn>
                  <a:cxn ang="0">
                    <a:pos x="604" y="1042"/>
                  </a:cxn>
                  <a:cxn ang="0">
                    <a:pos x="502" y="913"/>
                  </a:cxn>
                  <a:cxn ang="0">
                    <a:pos x="511" y="743"/>
                  </a:cxn>
                  <a:cxn ang="0">
                    <a:pos x="695" y="714"/>
                  </a:cxn>
                  <a:cxn ang="0">
                    <a:pos x="663" y="486"/>
                  </a:cxn>
                  <a:cxn ang="0">
                    <a:pos x="799" y="398"/>
                  </a:cxn>
                  <a:cxn ang="0">
                    <a:pos x="752" y="201"/>
                  </a:cxn>
                  <a:cxn ang="0">
                    <a:pos x="527" y="168"/>
                  </a:cxn>
                  <a:cxn ang="0">
                    <a:pos x="440" y="71"/>
                  </a:cxn>
                  <a:cxn ang="0">
                    <a:pos x="248" y="50"/>
                  </a:cxn>
                  <a:cxn ang="0">
                    <a:pos x="192" y="263"/>
                  </a:cxn>
                  <a:cxn ang="0">
                    <a:pos x="39" y="309"/>
                  </a:cxn>
                  <a:cxn ang="0">
                    <a:pos x="16" y="503"/>
                  </a:cxn>
                  <a:cxn ang="0">
                    <a:pos x="219" y="596"/>
                  </a:cxn>
                  <a:cxn ang="0">
                    <a:pos x="218" y="784"/>
                  </a:cxn>
                  <a:cxn ang="0">
                    <a:pos x="390" y="696"/>
                  </a:cxn>
                </a:cxnLst>
                <a:rect l="0" t="0" r="r" b="b"/>
                <a:pathLst>
                  <a:path w="1488" h="1488">
                    <a:moveTo>
                      <a:pt x="421" y="841"/>
                    </a:moveTo>
                    <a:lnTo>
                      <a:pt x="405" y="792"/>
                    </a:lnTo>
                    <a:lnTo>
                      <a:pt x="393" y="755"/>
                    </a:lnTo>
                    <a:lnTo>
                      <a:pt x="384" y="729"/>
                    </a:lnTo>
                    <a:lnTo>
                      <a:pt x="378" y="712"/>
                    </a:lnTo>
                    <a:lnTo>
                      <a:pt x="375" y="701"/>
                    </a:lnTo>
                    <a:lnTo>
                      <a:pt x="373" y="695"/>
                    </a:lnTo>
                    <a:lnTo>
                      <a:pt x="373" y="696"/>
                    </a:lnTo>
                    <a:lnTo>
                      <a:pt x="372" y="694"/>
                    </a:lnTo>
                    <a:lnTo>
                      <a:pt x="379" y="698"/>
                    </a:lnTo>
                    <a:lnTo>
                      <a:pt x="364" y="697"/>
                    </a:lnTo>
                    <a:cubicBezTo>
                      <a:pt x="363" y="697"/>
                      <a:pt x="361" y="697"/>
                      <a:pt x="360" y="696"/>
                    </a:cubicBezTo>
                    <a:lnTo>
                      <a:pt x="346" y="687"/>
                    </a:lnTo>
                    <a:lnTo>
                      <a:pt x="350" y="688"/>
                    </a:lnTo>
                    <a:lnTo>
                      <a:pt x="344" y="688"/>
                    </a:lnTo>
                    <a:lnTo>
                      <a:pt x="330" y="688"/>
                    </a:lnTo>
                    <a:lnTo>
                      <a:pt x="336" y="686"/>
                    </a:lnTo>
                    <a:lnTo>
                      <a:pt x="301" y="722"/>
                    </a:lnTo>
                    <a:lnTo>
                      <a:pt x="274" y="749"/>
                    </a:lnTo>
                    <a:lnTo>
                      <a:pt x="255" y="768"/>
                    </a:lnTo>
                    <a:lnTo>
                      <a:pt x="242" y="781"/>
                    </a:lnTo>
                    <a:lnTo>
                      <a:pt x="231" y="793"/>
                    </a:lnTo>
                    <a:lnTo>
                      <a:pt x="229" y="795"/>
                    </a:lnTo>
                    <a:cubicBezTo>
                      <a:pt x="227" y="798"/>
                      <a:pt x="223" y="798"/>
                      <a:pt x="219" y="796"/>
                    </a:cubicBezTo>
                    <a:lnTo>
                      <a:pt x="197" y="783"/>
                    </a:lnTo>
                    <a:lnTo>
                      <a:pt x="180" y="773"/>
                    </a:lnTo>
                    <a:lnTo>
                      <a:pt x="160" y="761"/>
                    </a:lnTo>
                    <a:lnTo>
                      <a:pt x="153" y="758"/>
                    </a:lnTo>
                    <a:cubicBezTo>
                      <a:pt x="152" y="757"/>
                      <a:pt x="151" y="757"/>
                      <a:pt x="151" y="756"/>
                    </a:cubicBezTo>
                    <a:lnTo>
                      <a:pt x="150" y="755"/>
                    </a:lnTo>
                    <a:cubicBezTo>
                      <a:pt x="148" y="753"/>
                      <a:pt x="147" y="750"/>
                      <a:pt x="148" y="747"/>
                    </a:cubicBezTo>
                    <a:lnTo>
                      <a:pt x="167" y="698"/>
                    </a:lnTo>
                    <a:lnTo>
                      <a:pt x="182" y="660"/>
                    </a:lnTo>
                    <a:lnTo>
                      <a:pt x="192" y="635"/>
                    </a:lnTo>
                    <a:lnTo>
                      <a:pt x="199" y="617"/>
                    </a:lnTo>
                    <a:lnTo>
                      <a:pt x="203" y="607"/>
                    </a:lnTo>
                    <a:lnTo>
                      <a:pt x="205" y="601"/>
                    </a:lnTo>
                    <a:cubicBezTo>
                      <a:pt x="205" y="601"/>
                      <a:pt x="205" y="600"/>
                      <a:pt x="205" y="600"/>
                    </a:cubicBezTo>
                    <a:lnTo>
                      <a:pt x="206" y="598"/>
                    </a:lnTo>
                    <a:lnTo>
                      <a:pt x="207" y="607"/>
                    </a:lnTo>
                    <a:lnTo>
                      <a:pt x="193" y="591"/>
                    </a:lnTo>
                    <a:lnTo>
                      <a:pt x="178" y="567"/>
                    </a:lnTo>
                    <a:lnTo>
                      <a:pt x="185" y="570"/>
                    </a:lnTo>
                    <a:lnTo>
                      <a:pt x="137" y="576"/>
                    </a:lnTo>
                    <a:lnTo>
                      <a:pt x="102" y="581"/>
                    </a:lnTo>
                    <a:lnTo>
                      <a:pt x="75" y="584"/>
                    </a:lnTo>
                    <a:lnTo>
                      <a:pt x="58" y="587"/>
                    </a:lnTo>
                    <a:lnTo>
                      <a:pt x="47" y="588"/>
                    </a:lnTo>
                    <a:lnTo>
                      <a:pt x="42" y="589"/>
                    </a:lnTo>
                    <a:cubicBezTo>
                      <a:pt x="41" y="589"/>
                      <a:pt x="41" y="589"/>
                      <a:pt x="40" y="589"/>
                    </a:cubicBezTo>
                    <a:lnTo>
                      <a:pt x="38" y="589"/>
                    </a:lnTo>
                    <a:cubicBezTo>
                      <a:pt x="35" y="589"/>
                      <a:pt x="32" y="587"/>
                      <a:pt x="31" y="584"/>
                    </a:cubicBezTo>
                    <a:lnTo>
                      <a:pt x="21" y="558"/>
                    </a:lnTo>
                    <a:lnTo>
                      <a:pt x="14" y="538"/>
                    </a:lnTo>
                    <a:lnTo>
                      <a:pt x="5" y="515"/>
                    </a:lnTo>
                    <a:lnTo>
                      <a:pt x="1" y="507"/>
                    </a:lnTo>
                    <a:cubicBezTo>
                      <a:pt x="1" y="506"/>
                      <a:pt x="0" y="505"/>
                      <a:pt x="0" y="503"/>
                    </a:cubicBezTo>
                    <a:lnTo>
                      <a:pt x="0" y="502"/>
                    </a:lnTo>
                    <a:cubicBezTo>
                      <a:pt x="0" y="499"/>
                      <a:pt x="2" y="497"/>
                      <a:pt x="5" y="495"/>
                    </a:cubicBezTo>
                    <a:lnTo>
                      <a:pt x="50" y="472"/>
                    </a:lnTo>
                    <a:lnTo>
                      <a:pt x="84" y="455"/>
                    </a:lnTo>
                    <a:lnTo>
                      <a:pt x="109" y="443"/>
                    </a:lnTo>
                    <a:lnTo>
                      <a:pt x="125" y="435"/>
                    </a:lnTo>
                    <a:lnTo>
                      <a:pt x="135" y="430"/>
                    </a:lnTo>
                    <a:lnTo>
                      <a:pt x="139" y="428"/>
                    </a:lnTo>
                    <a:lnTo>
                      <a:pt x="142" y="426"/>
                    </a:lnTo>
                    <a:lnTo>
                      <a:pt x="137" y="433"/>
                    </a:lnTo>
                    <a:lnTo>
                      <a:pt x="137" y="409"/>
                    </a:lnTo>
                    <a:lnTo>
                      <a:pt x="137" y="384"/>
                    </a:lnTo>
                    <a:lnTo>
                      <a:pt x="141" y="391"/>
                    </a:lnTo>
                    <a:lnTo>
                      <a:pt x="99" y="365"/>
                    </a:lnTo>
                    <a:lnTo>
                      <a:pt x="68" y="345"/>
                    </a:lnTo>
                    <a:lnTo>
                      <a:pt x="45" y="331"/>
                    </a:lnTo>
                    <a:lnTo>
                      <a:pt x="30" y="322"/>
                    </a:lnTo>
                    <a:lnTo>
                      <a:pt x="16" y="313"/>
                    </a:lnTo>
                    <a:lnTo>
                      <a:pt x="15" y="313"/>
                    </a:lnTo>
                    <a:cubicBezTo>
                      <a:pt x="11" y="311"/>
                      <a:pt x="10" y="306"/>
                      <a:pt x="11" y="303"/>
                    </a:cubicBezTo>
                    <a:lnTo>
                      <a:pt x="21" y="277"/>
                    </a:lnTo>
                    <a:lnTo>
                      <a:pt x="28" y="257"/>
                    </a:lnTo>
                    <a:lnTo>
                      <a:pt x="36" y="234"/>
                    </a:lnTo>
                    <a:lnTo>
                      <a:pt x="40" y="224"/>
                    </a:lnTo>
                    <a:lnTo>
                      <a:pt x="39" y="227"/>
                    </a:lnTo>
                    <a:lnTo>
                      <a:pt x="39" y="226"/>
                    </a:lnTo>
                    <a:cubicBezTo>
                      <a:pt x="39" y="224"/>
                      <a:pt x="41" y="222"/>
                      <a:pt x="42" y="220"/>
                    </a:cubicBezTo>
                    <a:cubicBezTo>
                      <a:pt x="44" y="219"/>
                      <a:pt x="47" y="218"/>
                      <a:pt x="49" y="219"/>
                    </a:cubicBezTo>
                    <a:lnTo>
                      <a:pt x="98" y="229"/>
                    </a:lnTo>
                    <a:lnTo>
                      <a:pt x="134" y="236"/>
                    </a:lnTo>
                    <a:lnTo>
                      <a:pt x="160" y="241"/>
                    </a:lnTo>
                    <a:lnTo>
                      <a:pt x="178" y="244"/>
                    </a:lnTo>
                    <a:lnTo>
                      <a:pt x="188" y="246"/>
                    </a:lnTo>
                    <a:lnTo>
                      <a:pt x="195" y="248"/>
                    </a:lnTo>
                    <a:lnTo>
                      <a:pt x="192" y="247"/>
                    </a:lnTo>
                    <a:lnTo>
                      <a:pt x="194" y="247"/>
                    </a:lnTo>
                    <a:lnTo>
                      <a:pt x="189" y="250"/>
                    </a:lnTo>
                    <a:lnTo>
                      <a:pt x="204" y="235"/>
                    </a:lnTo>
                    <a:lnTo>
                      <a:pt x="228" y="211"/>
                    </a:lnTo>
                    <a:lnTo>
                      <a:pt x="226" y="219"/>
                    </a:lnTo>
                    <a:lnTo>
                      <a:pt x="210" y="170"/>
                    </a:lnTo>
                    <a:lnTo>
                      <a:pt x="198" y="133"/>
                    </a:lnTo>
                    <a:lnTo>
                      <a:pt x="189" y="107"/>
                    </a:lnTo>
                    <a:lnTo>
                      <a:pt x="183" y="90"/>
                    </a:lnTo>
                    <a:lnTo>
                      <a:pt x="180" y="79"/>
                    </a:lnTo>
                    <a:lnTo>
                      <a:pt x="178" y="73"/>
                    </a:lnTo>
                    <a:lnTo>
                      <a:pt x="178" y="74"/>
                    </a:lnTo>
                    <a:lnTo>
                      <a:pt x="177" y="72"/>
                    </a:lnTo>
                    <a:cubicBezTo>
                      <a:pt x="176" y="70"/>
                      <a:pt x="176" y="68"/>
                      <a:pt x="177" y="66"/>
                    </a:cubicBezTo>
                    <a:cubicBezTo>
                      <a:pt x="178" y="64"/>
                      <a:pt x="179" y="62"/>
                      <a:pt x="181" y="61"/>
                    </a:cubicBezTo>
                    <a:lnTo>
                      <a:pt x="203" y="51"/>
                    </a:lnTo>
                    <a:lnTo>
                      <a:pt x="220" y="44"/>
                    </a:lnTo>
                    <a:lnTo>
                      <a:pt x="241" y="35"/>
                    </a:lnTo>
                    <a:lnTo>
                      <a:pt x="247" y="32"/>
                    </a:lnTo>
                    <a:cubicBezTo>
                      <a:pt x="249" y="31"/>
                      <a:pt x="250" y="30"/>
                      <a:pt x="251" y="30"/>
                    </a:cubicBezTo>
                    <a:lnTo>
                      <a:pt x="252" y="30"/>
                    </a:lnTo>
                    <a:cubicBezTo>
                      <a:pt x="255" y="30"/>
                      <a:pt x="257" y="32"/>
                      <a:pt x="259" y="33"/>
                    </a:cubicBezTo>
                    <a:lnTo>
                      <a:pt x="291" y="72"/>
                    </a:lnTo>
                    <a:lnTo>
                      <a:pt x="316" y="102"/>
                    </a:lnTo>
                    <a:lnTo>
                      <a:pt x="333" y="123"/>
                    </a:lnTo>
                    <a:lnTo>
                      <a:pt x="345" y="137"/>
                    </a:lnTo>
                    <a:lnTo>
                      <a:pt x="355" y="151"/>
                    </a:lnTo>
                    <a:lnTo>
                      <a:pt x="356" y="152"/>
                    </a:lnTo>
                    <a:lnTo>
                      <a:pt x="348" y="150"/>
                    </a:lnTo>
                    <a:lnTo>
                      <a:pt x="372" y="141"/>
                    </a:lnTo>
                    <a:cubicBezTo>
                      <a:pt x="372" y="141"/>
                      <a:pt x="373" y="141"/>
                      <a:pt x="374" y="140"/>
                    </a:cubicBezTo>
                    <a:lnTo>
                      <a:pt x="398" y="139"/>
                    </a:lnTo>
                    <a:lnTo>
                      <a:pt x="391" y="144"/>
                    </a:lnTo>
                    <a:lnTo>
                      <a:pt x="410" y="98"/>
                    </a:lnTo>
                    <a:lnTo>
                      <a:pt x="425" y="64"/>
                    </a:lnTo>
                    <a:lnTo>
                      <a:pt x="436" y="39"/>
                    </a:lnTo>
                    <a:lnTo>
                      <a:pt x="443" y="22"/>
                    </a:lnTo>
                    <a:lnTo>
                      <a:pt x="447" y="12"/>
                    </a:lnTo>
                    <a:lnTo>
                      <a:pt x="449" y="7"/>
                    </a:lnTo>
                    <a:lnTo>
                      <a:pt x="450" y="5"/>
                    </a:lnTo>
                    <a:cubicBezTo>
                      <a:pt x="452" y="2"/>
                      <a:pt x="455" y="0"/>
                      <a:pt x="458" y="1"/>
                    </a:cubicBezTo>
                    <a:lnTo>
                      <a:pt x="484" y="4"/>
                    </a:lnTo>
                    <a:lnTo>
                      <a:pt x="504" y="7"/>
                    </a:lnTo>
                    <a:lnTo>
                      <a:pt x="527" y="10"/>
                    </a:lnTo>
                    <a:lnTo>
                      <a:pt x="535" y="11"/>
                    </a:lnTo>
                    <a:lnTo>
                      <a:pt x="535" y="10"/>
                    </a:lnTo>
                    <a:cubicBezTo>
                      <a:pt x="540" y="10"/>
                      <a:pt x="543" y="14"/>
                      <a:pt x="543" y="18"/>
                    </a:cubicBezTo>
                    <a:lnTo>
                      <a:pt x="543" y="70"/>
                    </a:lnTo>
                    <a:lnTo>
                      <a:pt x="543" y="109"/>
                    </a:lnTo>
                    <a:lnTo>
                      <a:pt x="543" y="137"/>
                    </a:lnTo>
                    <a:lnTo>
                      <a:pt x="543" y="156"/>
                    </a:lnTo>
                    <a:lnTo>
                      <a:pt x="543" y="168"/>
                    </a:lnTo>
                    <a:lnTo>
                      <a:pt x="543" y="174"/>
                    </a:lnTo>
                    <a:lnTo>
                      <a:pt x="543" y="176"/>
                    </a:lnTo>
                    <a:lnTo>
                      <a:pt x="540" y="170"/>
                    </a:lnTo>
                    <a:lnTo>
                      <a:pt x="560" y="185"/>
                    </a:lnTo>
                    <a:lnTo>
                      <a:pt x="579" y="200"/>
                    </a:lnTo>
                    <a:lnTo>
                      <a:pt x="571" y="199"/>
                    </a:lnTo>
                    <a:lnTo>
                      <a:pt x="616" y="176"/>
                    </a:lnTo>
                    <a:lnTo>
                      <a:pt x="650" y="159"/>
                    </a:lnTo>
                    <a:lnTo>
                      <a:pt x="674" y="147"/>
                    </a:lnTo>
                    <a:lnTo>
                      <a:pt x="690" y="139"/>
                    </a:lnTo>
                    <a:lnTo>
                      <a:pt x="700" y="134"/>
                    </a:lnTo>
                    <a:lnTo>
                      <a:pt x="704" y="132"/>
                    </a:lnTo>
                    <a:lnTo>
                      <a:pt x="707" y="130"/>
                    </a:lnTo>
                    <a:cubicBezTo>
                      <a:pt x="710" y="129"/>
                      <a:pt x="714" y="129"/>
                      <a:pt x="717" y="132"/>
                    </a:cubicBezTo>
                    <a:lnTo>
                      <a:pt x="745" y="166"/>
                    </a:lnTo>
                    <a:lnTo>
                      <a:pt x="760" y="184"/>
                    </a:lnTo>
                    <a:lnTo>
                      <a:pt x="765" y="190"/>
                    </a:lnTo>
                    <a:lnTo>
                      <a:pt x="765" y="191"/>
                    </a:lnTo>
                    <a:cubicBezTo>
                      <a:pt x="768" y="194"/>
                      <a:pt x="768" y="199"/>
                      <a:pt x="765" y="202"/>
                    </a:cubicBezTo>
                    <a:lnTo>
                      <a:pt x="730" y="241"/>
                    </a:lnTo>
                    <a:lnTo>
                      <a:pt x="703" y="271"/>
                    </a:lnTo>
                    <a:lnTo>
                      <a:pt x="684" y="292"/>
                    </a:lnTo>
                    <a:lnTo>
                      <a:pt x="671" y="306"/>
                    </a:lnTo>
                    <a:lnTo>
                      <a:pt x="661" y="319"/>
                    </a:lnTo>
                    <a:lnTo>
                      <a:pt x="658" y="321"/>
                    </a:lnTo>
                    <a:lnTo>
                      <a:pt x="659" y="311"/>
                    </a:lnTo>
                    <a:lnTo>
                      <a:pt x="672" y="332"/>
                    </a:lnTo>
                    <a:cubicBezTo>
                      <a:pt x="673" y="333"/>
                      <a:pt x="673" y="334"/>
                      <a:pt x="673" y="335"/>
                    </a:cubicBezTo>
                    <a:lnTo>
                      <a:pt x="679" y="363"/>
                    </a:lnTo>
                    <a:lnTo>
                      <a:pt x="673" y="357"/>
                    </a:lnTo>
                    <a:lnTo>
                      <a:pt x="722" y="367"/>
                    </a:lnTo>
                    <a:lnTo>
                      <a:pt x="758" y="374"/>
                    </a:lnTo>
                    <a:lnTo>
                      <a:pt x="784" y="380"/>
                    </a:lnTo>
                    <a:lnTo>
                      <a:pt x="802" y="383"/>
                    </a:lnTo>
                    <a:lnTo>
                      <a:pt x="812" y="385"/>
                    </a:lnTo>
                    <a:lnTo>
                      <a:pt x="819" y="387"/>
                    </a:lnTo>
                    <a:lnTo>
                      <a:pt x="816" y="386"/>
                    </a:lnTo>
                    <a:lnTo>
                      <a:pt x="818" y="386"/>
                    </a:lnTo>
                    <a:cubicBezTo>
                      <a:pt x="823" y="386"/>
                      <a:pt x="826" y="390"/>
                      <a:pt x="826" y="394"/>
                    </a:cubicBezTo>
                    <a:lnTo>
                      <a:pt x="826" y="420"/>
                    </a:lnTo>
                    <a:lnTo>
                      <a:pt x="826" y="440"/>
                    </a:lnTo>
                    <a:lnTo>
                      <a:pt x="826" y="463"/>
                    </a:lnTo>
                    <a:lnTo>
                      <a:pt x="826" y="472"/>
                    </a:lnTo>
                    <a:lnTo>
                      <a:pt x="826" y="473"/>
                    </a:lnTo>
                    <a:cubicBezTo>
                      <a:pt x="826" y="477"/>
                      <a:pt x="824" y="481"/>
                      <a:pt x="820" y="481"/>
                    </a:cubicBezTo>
                    <a:lnTo>
                      <a:pt x="769" y="488"/>
                    </a:lnTo>
                    <a:lnTo>
                      <a:pt x="729" y="493"/>
                    </a:lnTo>
                    <a:lnTo>
                      <a:pt x="701" y="496"/>
                    </a:lnTo>
                    <a:lnTo>
                      <a:pt x="684" y="499"/>
                    </a:lnTo>
                    <a:lnTo>
                      <a:pt x="671" y="500"/>
                    </a:lnTo>
                    <a:lnTo>
                      <a:pt x="666" y="501"/>
                    </a:lnTo>
                    <a:cubicBezTo>
                      <a:pt x="665" y="501"/>
                      <a:pt x="665" y="501"/>
                      <a:pt x="664" y="501"/>
                    </a:cubicBezTo>
                    <a:lnTo>
                      <a:pt x="662" y="501"/>
                    </a:lnTo>
                    <a:lnTo>
                      <a:pt x="670" y="495"/>
                    </a:lnTo>
                    <a:lnTo>
                      <a:pt x="665" y="523"/>
                    </a:lnTo>
                    <a:lnTo>
                      <a:pt x="660" y="544"/>
                    </a:lnTo>
                    <a:lnTo>
                      <a:pt x="659" y="538"/>
                    </a:lnTo>
                    <a:lnTo>
                      <a:pt x="685" y="580"/>
                    </a:lnTo>
                    <a:lnTo>
                      <a:pt x="704" y="612"/>
                    </a:lnTo>
                    <a:lnTo>
                      <a:pt x="718" y="635"/>
                    </a:lnTo>
                    <a:lnTo>
                      <a:pt x="727" y="650"/>
                    </a:lnTo>
                    <a:lnTo>
                      <a:pt x="736" y="664"/>
                    </a:lnTo>
                    <a:lnTo>
                      <a:pt x="738" y="667"/>
                    </a:lnTo>
                    <a:cubicBezTo>
                      <a:pt x="739" y="669"/>
                      <a:pt x="739" y="672"/>
                      <a:pt x="737" y="675"/>
                    </a:cubicBezTo>
                    <a:lnTo>
                      <a:pt x="720" y="704"/>
                    </a:lnTo>
                    <a:lnTo>
                      <a:pt x="713" y="718"/>
                    </a:lnTo>
                    <a:cubicBezTo>
                      <a:pt x="712" y="719"/>
                      <a:pt x="712" y="719"/>
                      <a:pt x="712" y="719"/>
                    </a:cubicBezTo>
                    <a:lnTo>
                      <a:pt x="708" y="724"/>
                    </a:lnTo>
                    <a:lnTo>
                      <a:pt x="709" y="719"/>
                    </a:lnTo>
                    <a:lnTo>
                      <a:pt x="709" y="720"/>
                    </a:lnTo>
                    <a:cubicBezTo>
                      <a:pt x="709" y="723"/>
                      <a:pt x="708" y="725"/>
                      <a:pt x="706" y="727"/>
                    </a:cubicBezTo>
                    <a:cubicBezTo>
                      <a:pt x="704" y="728"/>
                      <a:pt x="701" y="729"/>
                      <a:pt x="699" y="728"/>
                    </a:cubicBezTo>
                    <a:lnTo>
                      <a:pt x="650" y="711"/>
                    </a:lnTo>
                    <a:lnTo>
                      <a:pt x="614" y="699"/>
                    </a:lnTo>
                    <a:lnTo>
                      <a:pt x="588" y="690"/>
                    </a:lnTo>
                    <a:lnTo>
                      <a:pt x="570" y="684"/>
                    </a:lnTo>
                    <a:lnTo>
                      <a:pt x="560" y="681"/>
                    </a:lnTo>
                    <a:lnTo>
                      <a:pt x="554" y="679"/>
                    </a:lnTo>
                    <a:cubicBezTo>
                      <a:pt x="554" y="679"/>
                      <a:pt x="553" y="679"/>
                      <a:pt x="553" y="679"/>
                    </a:cubicBezTo>
                    <a:lnTo>
                      <a:pt x="551" y="678"/>
                    </a:lnTo>
                    <a:lnTo>
                      <a:pt x="562" y="674"/>
                    </a:lnTo>
                    <a:lnTo>
                      <a:pt x="549" y="700"/>
                    </a:lnTo>
                    <a:lnTo>
                      <a:pt x="539" y="720"/>
                    </a:lnTo>
                    <a:lnTo>
                      <a:pt x="528" y="743"/>
                    </a:lnTo>
                    <a:lnTo>
                      <a:pt x="524" y="752"/>
                    </a:lnTo>
                    <a:cubicBezTo>
                      <a:pt x="523" y="753"/>
                      <a:pt x="523" y="753"/>
                      <a:pt x="522" y="754"/>
                    </a:cubicBezTo>
                    <a:lnTo>
                      <a:pt x="521" y="755"/>
                    </a:lnTo>
                    <a:lnTo>
                      <a:pt x="520" y="743"/>
                    </a:lnTo>
                    <a:lnTo>
                      <a:pt x="559" y="772"/>
                    </a:lnTo>
                    <a:lnTo>
                      <a:pt x="588" y="794"/>
                    </a:lnTo>
                    <a:lnTo>
                      <a:pt x="608" y="810"/>
                    </a:lnTo>
                    <a:lnTo>
                      <a:pt x="622" y="821"/>
                    </a:lnTo>
                    <a:lnTo>
                      <a:pt x="635" y="831"/>
                    </a:lnTo>
                    <a:lnTo>
                      <a:pt x="634" y="830"/>
                    </a:lnTo>
                    <a:lnTo>
                      <a:pt x="636" y="831"/>
                    </a:lnTo>
                    <a:cubicBezTo>
                      <a:pt x="640" y="833"/>
                      <a:pt x="641" y="837"/>
                      <a:pt x="640" y="841"/>
                    </a:cubicBezTo>
                    <a:lnTo>
                      <a:pt x="631" y="871"/>
                    </a:lnTo>
                    <a:lnTo>
                      <a:pt x="621" y="901"/>
                    </a:lnTo>
                    <a:cubicBezTo>
                      <a:pt x="620" y="904"/>
                      <a:pt x="618" y="906"/>
                      <a:pt x="615" y="906"/>
                    </a:cubicBezTo>
                    <a:lnTo>
                      <a:pt x="567" y="916"/>
                    </a:lnTo>
                    <a:lnTo>
                      <a:pt x="531" y="923"/>
                    </a:lnTo>
                    <a:lnTo>
                      <a:pt x="505" y="928"/>
                    </a:lnTo>
                    <a:lnTo>
                      <a:pt x="487" y="931"/>
                    </a:lnTo>
                    <a:lnTo>
                      <a:pt x="477" y="933"/>
                    </a:lnTo>
                    <a:lnTo>
                      <a:pt x="472" y="935"/>
                    </a:lnTo>
                    <a:cubicBezTo>
                      <a:pt x="471" y="935"/>
                      <a:pt x="470" y="935"/>
                      <a:pt x="469" y="935"/>
                    </a:cubicBezTo>
                    <a:lnTo>
                      <a:pt x="467" y="935"/>
                    </a:lnTo>
                    <a:lnTo>
                      <a:pt x="475" y="927"/>
                    </a:lnTo>
                    <a:lnTo>
                      <a:pt x="475" y="953"/>
                    </a:lnTo>
                    <a:lnTo>
                      <a:pt x="475" y="973"/>
                    </a:lnTo>
                    <a:lnTo>
                      <a:pt x="475" y="996"/>
                    </a:lnTo>
                    <a:lnTo>
                      <a:pt x="475" y="1005"/>
                    </a:lnTo>
                    <a:lnTo>
                      <a:pt x="475" y="1006"/>
                    </a:lnTo>
                    <a:lnTo>
                      <a:pt x="469" y="999"/>
                    </a:lnTo>
                    <a:lnTo>
                      <a:pt x="517" y="1009"/>
                    </a:lnTo>
                    <a:lnTo>
                      <a:pt x="553" y="1016"/>
                    </a:lnTo>
                    <a:lnTo>
                      <a:pt x="579" y="1022"/>
                    </a:lnTo>
                    <a:lnTo>
                      <a:pt x="597" y="1025"/>
                    </a:lnTo>
                    <a:lnTo>
                      <a:pt x="607" y="1027"/>
                    </a:lnTo>
                    <a:lnTo>
                      <a:pt x="614" y="1029"/>
                    </a:lnTo>
                    <a:lnTo>
                      <a:pt x="611" y="1028"/>
                    </a:lnTo>
                    <a:lnTo>
                      <a:pt x="613" y="1028"/>
                    </a:lnTo>
                    <a:cubicBezTo>
                      <a:pt x="617" y="1028"/>
                      <a:pt x="620" y="1031"/>
                      <a:pt x="621" y="1034"/>
                    </a:cubicBezTo>
                    <a:lnTo>
                      <a:pt x="631" y="1064"/>
                    </a:lnTo>
                    <a:lnTo>
                      <a:pt x="640" y="1093"/>
                    </a:lnTo>
                    <a:cubicBezTo>
                      <a:pt x="641" y="1096"/>
                      <a:pt x="640" y="1100"/>
                      <a:pt x="637" y="1102"/>
                    </a:cubicBezTo>
                    <a:lnTo>
                      <a:pt x="598" y="1131"/>
                    </a:lnTo>
                    <a:lnTo>
                      <a:pt x="569" y="1153"/>
                    </a:lnTo>
                    <a:lnTo>
                      <a:pt x="549" y="1169"/>
                    </a:lnTo>
                    <a:lnTo>
                      <a:pt x="535" y="1180"/>
                    </a:lnTo>
                    <a:lnTo>
                      <a:pt x="522" y="1190"/>
                    </a:lnTo>
                    <a:cubicBezTo>
                      <a:pt x="522" y="1190"/>
                      <a:pt x="522" y="1190"/>
                      <a:pt x="521" y="1191"/>
                    </a:cubicBezTo>
                    <a:lnTo>
                      <a:pt x="519" y="1192"/>
                    </a:lnTo>
                    <a:lnTo>
                      <a:pt x="522" y="1181"/>
                    </a:lnTo>
                    <a:lnTo>
                      <a:pt x="535" y="1204"/>
                    </a:lnTo>
                    <a:lnTo>
                      <a:pt x="545" y="1220"/>
                    </a:lnTo>
                    <a:lnTo>
                      <a:pt x="556" y="1241"/>
                    </a:lnTo>
                    <a:lnTo>
                      <a:pt x="561" y="1249"/>
                    </a:lnTo>
                    <a:lnTo>
                      <a:pt x="559" y="1247"/>
                    </a:lnTo>
                    <a:lnTo>
                      <a:pt x="560" y="1248"/>
                    </a:lnTo>
                    <a:lnTo>
                      <a:pt x="552" y="1246"/>
                    </a:lnTo>
                    <a:lnTo>
                      <a:pt x="601" y="1230"/>
                    </a:lnTo>
                    <a:lnTo>
                      <a:pt x="637" y="1218"/>
                    </a:lnTo>
                    <a:lnTo>
                      <a:pt x="663" y="1209"/>
                    </a:lnTo>
                    <a:lnTo>
                      <a:pt x="681" y="1203"/>
                    </a:lnTo>
                    <a:lnTo>
                      <a:pt x="691" y="1200"/>
                    </a:lnTo>
                    <a:lnTo>
                      <a:pt x="697" y="1198"/>
                    </a:lnTo>
                    <a:lnTo>
                      <a:pt x="696" y="1198"/>
                    </a:lnTo>
                    <a:lnTo>
                      <a:pt x="698" y="1197"/>
                    </a:lnTo>
                    <a:cubicBezTo>
                      <a:pt x="702" y="1195"/>
                      <a:pt x="706" y="1197"/>
                      <a:pt x="708" y="1200"/>
                    </a:cubicBezTo>
                    <a:lnTo>
                      <a:pt x="723" y="1225"/>
                    </a:lnTo>
                    <a:lnTo>
                      <a:pt x="722" y="1224"/>
                    </a:lnTo>
                    <a:lnTo>
                      <a:pt x="746" y="1248"/>
                    </a:lnTo>
                    <a:cubicBezTo>
                      <a:pt x="748" y="1250"/>
                      <a:pt x="749" y="1253"/>
                      <a:pt x="748" y="1256"/>
                    </a:cubicBezTo>
                    <a:lnTo>
                      <a:pt x="732" y="1302"/>
                    </a:lnTo>
                    <a:lnTo>
                      <a:pt x="720" y="1336"/>
                    </a:lnTo>
                    <a:lnTo>
                      <a:pt x="711" y="1361"/>
                    </a:lnTo>
                    <a:lnTo>
                      <a:pt x="705" y="1378"/>
                    </a:lnTo>
                    <a:lnTo>
                      <a:pt x="702" y="1388"/>
                    </a:lnTo>
                    <a:lnTo>
                      <a:pt x="700" y="1393"/>
                    </a:lnTo>
                    <a:lnTo>
                      <a:pt x="699" y="1396"/>
                    </a:lnTo>
                    <a:lnTo>
                      <a:pt x="696" y="1386"/>
                    </a:lnTo>
                    <a:lnTo>
                      <a:pt x="718" y="1399"/>
                    </a:lnTo>
                    <a:lnTo>
                      <a:pt x="735" y="1409"/>
                    </a:lnTo>
                    <a:lnTo>
                      <a:pt x="755" y="1419"/>
                    </a:lnTo>
                    <a:lnTo>
                      <a:pt x="762" y="1424"/>
                    </a:lnTo>
                    <a:cubicBezTo>
                      <a:pt x="763" y="1424"/>
                      <a:pt x="764" y="1424"/>
                      <a:pt x="764" y="1425"/>
                    </a:cubicBezTo>
                    <a:lnTo>
                      <a:pt x="765" y="1426"/>
                    </a:lnTo>
                    <a:lnTo>
                      <a:pt x="753" y="1426"/>
                    </a:lnTo>
                    <a:lnTo>
                      <a:pt x="785" y="1387"/>
                    </a:lnTo>
                    <a:lnTo>
                      <a:pt x="810" y="1358"/>
                    </a:lnTo>
                    <a:lnTo>
                      <a:pt x="827" y="1337"/>
                    </a:lnTo>
                    <a:lnTo>
                      <a:pt x="839" y="1323"/>
                    </a:lnTo>
                    <a:lnTo>
                      <a:pt x="849" y="1311"/>
                    </a:lnTo>
                    <a:lnTo>
                      <a:pt x="852" y="1308"/>
                    </a:lnTo>
                    <a:cubicBezTo>
                      <a:pt x="854" y="1305"/>
                      <a:pt x="858" y="1305"/>
                      <a:pt x="861" y="1306"/>
                    </a:cubicBezTo>
                    <a:lnTo>
                      <a:pt x="890" y="1319"/>
                    </a:lnTo>
                    <a:lnTo>
                      <a:pt x="888" y="1319"/>
                    </a:lnTo>
                    <a:lnTo>
                      <a:pt x="917" y="1325"/>
                    </a:lnTo>
                    <a:cubicBezTo>
                      <a:pt x="920" y="1325"/>
                      <a:pt x="923" y="1328"/>
                      <a:pt x="923" y="1331"/>
                    </a:cubicBezTo>
                    <a:lnTo>
                      <a:pt x="930" y="1380"/>
                    </a:lnTo>
                    <a:lnTo>
                      <a:pt x="935" y="1417"/>
                    </a:lnTo>
                    <a:lnTo>
                      <a:pt x="938" y="1444"/>
                    </a:lnTo>
                    <a:lnTo>
                      <a:pt x="941" y="1461"/>
                    </a:lnTo>
                    <a:lnTo>
                      <a:pt x="942" y="1472"/>
                    </a:lnTo>
                    <a:lnTo>
                      <a:pt x="943" y="1477"/>
                    </a:lnTo>
                    <a:cubicBezTo>
                      <a:pt x="943" y="1478"/>
                      <a:pt x="943" y="1478"/>
                      <a:pt x="943" y="1478"/>
                    </a:cubicBezTo>
                    <a:lnTo>
                      <a:pt x="943" y="1480"/>
                    </a:lnTo>
                    <a:lnTo>
                      <a:pt x="935" y="1472"/>
                    </a:lnTo>
                    <a:lnTo>
                      <a:pt x="964" y="1472"/>
                    </a:lnTo>
                    <a:lnTo>
                      <a:pt x="985" y="1472"/>
                    </a:lnTo>
                    <a:lnTo>
                      <a:pt x="1001" y="1472"/>
                    </a:lnTo>
                    <a:lnTo>
                      <a:pt x="1011" y="1472"/>
                    </a:lnTo>
                    <a:lnTo>
                      <a:pt x="1021" y="1472"/>
                    </a:lnTo>
                    <a:lnTo>
                      <a:pt x="1022" y="1472"/>
                    </a:lnTo>
                    <a:lnTo>
                      <a:pt x="1015" y="1479"/>
                    </a:lnTo>
                    <a:lnTo>
                      <a:pt x="1022" y="1430"/>
                    </a:lnTo>
                    <a:lnTo>
                      <a:pt x="1027" y="1393"/>
                    </a:lnTo>
                    <a:lnTo>
                      <a:pt x="1030" y="1368"/>
                    </a:lnTo>
                    <a:lnTo>
                      <a:pt x="1033" y="1350"/>
                    </a:lnTo>
                    <a:lnTo>
                      <a:pt x="1033" y="1340"/>
                    </a:lnTo>
                    <a:lnTo>
                      <a:pt x="1035" y="1333"/>
                    </a:lnTo>
                    <a:lnTo>
                      <a:pt x="1034" y="1334"/>
                    </a:lnTo>
                    <a:lnTo>
                      <a:pt x="1034" y="1332"/>
                    </a:lnTo>
                    <a:cubicBezTo>
                      <a:pt x="1034" y="1329"/>
                      <a:pt x="1037" y="1325"/>
                      <a:pt x="1041" y="1325"/>
                    </a:cubicBezTo>
                    <a:lnTo>
                      <a:pt x="1070" y="1319"/>
                    </a:lnTo>
                    <a:lnTo>
                      <a:pt x="1068" y="1319"/>
                    </a:lnTo>
                    <a:lnTo>
                      <a:pt x="1097" y="1306"/>
                    </a:lnTo>
                    <a:cubicBezTo>
                      <a:pt x="1100" y="1305"/>
                      <a:pt x="1104" y="1306"/>
                      <a:pt x="1107" y="1308"/>
                    </a:cubicBezTo>
                    <a:lnTo>
                      <a:pt x="1139" y="1347"/>
                    </a:lnTo>
                    <a:lnTo>
                      <a:pt x="1164" y="1376"/>
                    </a:lnTo>
                    <a:lnTo>
                      <a:pt x="1181" y="1397"/>
                    </a:lnTo>
                    <a:lnTo>
                      <a:pt x="1193" y="1411"/>
                    </a:lnTo>
                    <a:lnTo>
                      <a:pt x="1203" y="1425"/>
                    </a:lnTo>
                    <a:lnTo>
                      <a:pt x="1204" y="1426"/>
                    </a:lnTo>
                    <a:lnTo>
                      <a:pt x="1194" y="1425"/>
                    </a:lnTo>
                    <a:lnTo>
                      <a:pt x="1216" y="1412"/>
                    </a:lnTo>
                    <a:lnTo>
                      <a:pt x="1233" y="1402"/>
                    </a:lnTo>
                    <a:lnTo>
                      <a:pt x="1255" y="1390"/>
                    </a:lnTo>
                    <a:lnTo>
                      <a:pt x="1261" y="1387"/>
                    </a:lnTo>
                    <a:lnTo>
                      <a:pt x="1260" y="1388"/>
                    </a:lnTo>
                    <a:lnTo>
                      <a:pt x="1261" y="1387"/>
                    </a:lnTo>
                    <a:lnTo>
                      <a:pt x="1259" y="1395"/>
                    </a:lnTo>
                    <a:lnTo>
                      <a:pt x="1243" y="1349"/>
                    </a:lnTo>
                    <a:lnTo>
                      <a:pt x="1231" y="1315"/>
                    </a:lnTo>
                    <a:lnTo>
                      <a:pt x="1222" y="1290"/>
                    </a:lnTo>
                    <a:lnTo>
                      <a:pt x="1216" y="1273"/>
                    </a:lnTo>
                    <a:lnTo>
                      <a:pt x="1213" y="1263"/>
                    </a:lnTo>
                    <a:lnTo>
                      <a:pt x="1211" y="1258"/>
                    </a:lnTo>
                    <a:lnTo>
                      <a:pt x="1210" y="1257"/>
                    </a:lnTo>
                    <a:cubicBezTo>
                      <a:pt x="1209" y="1254"/>
                      <a:pt x="1209" y="1251"/>
                      <a:pt x="1211" y="1248"/>
                    </a:cubicBezTo>
                    <a:lnTo>
                      <a:pt x="1231" y="1224"/>
                    </a:lnTo>
                    <a:lnTo>
                      <a:pt x="1250" y="1200"/>
                    </a:lnTo>
                    <a:cubicBezTo>
                      <a:pt x="1252" y="1197"/>
                      <a:pt x="1256" y="1196"/>
                      <a:pt x="1259" y="1197"/>
                    </a:cubicBezTo>
                    <a:lnTo>
                      <a:pt x="1304" y="1213"/>
                    </a:lnTo>
                    <a:lnTo>
                      <a:pt x="1338" y="1225"/>
                    </a:lnTo>
                    <a:lnTo>
                      <a:pt x="1363" y="1234"/>
                    </a:lnTo>
                    <a:lnTo>
                      <a:pt x="1379" y="1240"/>
                    </a:lnTo>
                    <a:lnTo>
                      <a:pt x="1389" y="1243"/>
                    </a:lnTo>
                    <a:lnTo>
                      <a:pt x="1394" y="1245"/>
                    </a:lnTo>
                    <a:lnTo>
                      <a:pt x="1397" y="1246"/>
                    </a:lnTo>
                    <a:lnTo>
                      <a:pt x="1386" y="1250"/>
                    </a:lnTo>
                    <a:lnTo>
                      <a:pt x="1399" y="1227"/>
                    </a:lnTo>
                    <a:lnTo>
                      <a:pt x="1410" y="1209"/>
                    </a:lnTo>
                    <a:lnTo>
                      <a:pt x="1420" y="1190"/>
                    </a:lnTo>
                    <a:lnTo>
                      <a:pt x="1424" y="1182"/>
                    </a:lnTo>
                    <a:cubicBezTo>
                      <a:pt x="1425" y="1181"/>
                      <a:pt x="1425" y="1180"/>
                      <a:pt x="1426" y="1180"/>
                    </a:cubicBezTo>
                    <a:lnTo>
                      <a:pt x="1427" y="1179"/>
                    </a:lnTo>
                    <a:lnTo>
                      <a:pt x="1427" y="1191"/>
                    </a:lnTo>
                    <a:lnTo>
                      <a:pt x="1391" y="1162"/>
                    </a:lnTo>
                    <a:lnTo>
                      <a:pt x="1365" y="1140"/>
                    </a:lnTo>
                    <a:lnTo>
                      <a:pt x="1345" y="1124"/>
                    </a:lnTo>
                    <a:lnTo>
                      <a:pt x="1333" y="1112"/>
                    </a:lnTo>
                    <a:lnTo>
                      <a:pt x="1321" y="1103"/>
                    </a:lnTo>
                    <a:lnTo>
                      <a:pt x="1323" y="1104"/>
                    </a:lnTo>
                    <a:lnTo>
                      <a:pt x="1321" y="1103"/>
                    </a:lnTo>
                    <a:cubicBezTo>
                      <a:pt x="1317" y="1101"/>
                      <a:pt x="1316" y="1097"/>
                      <a:pt x="1317" y="1093"/>
                    </a:cubicBezTo>
                    <a:lnTo>
                      <a:pt x="1326" y="1064"/>
                    </a:lnTo>
                    <a:lnTo>
                      <a:pt x="1325" y="1066"/>
                    </a:lnTo>
                    <a:lnTo>
                      <a:pt x="1326" y="1036"/>
                    </a:lnTo>
                    <a:cubicBezTo>
                      <a:pt x="1327" y="1033"/>
                      <a:pt x="1329" y="1029"/>
                      <a:pt x="1333" y="1029"/>
                    </a:cubicBezTo>
                    <a:lnTo>
                      <a:pt x="1381" y="1019"/>
                    </a:lnTo>
                    <a:lnTo>
                      <a:pt x="1417" y="1012"/>
                    </a:lnTo>
                    <a:lnTo>
                      <a:pt x="1443" y="1006"/>
                    </a:lnTo>
                    <a:lnTo>
                      <a:pt x="1461" y="1003"/>
                    </a:lnTo>
                    <a:lnTo>
                      <a:pt x="1471" y="1001"/>
                    </a:lnTo>
                    <a:lnTo>
                      <a:pt x="1476" y="999"/>
                    </a:lnTo>
                    <a:cubicBezTo>
                      <a:pt x="1477" y="999"/>
                      <a:pt x="1478" y="998"/>
                      <a:pt x="1478" y="998"/>
                    </a:cubicBezTo>
                    <a:lnTo>
                      <a:pt x="1480" y="998"/>
                    </a:lnTo>
                    <a:lnTo>
                      <a:pt x="1472" y="1006"/>
                    </a:lnTo>
                    <a:lnTo>
                      <a:pt x="1472" y="980"/>
                    </a:lnTo>
                    <a:lnTo>
                      <a:pt x="1472" y="960"/>
                    </a:lnTo>
                    <a:lnTo>
                      <a:pt x="1472" y="937"/>
                    </a:lnTo>
                    <a:lnTo>
                      <a:pt x="1472" y="928"/>
                    </a:lnTo>
                    <a:lnTo>
                      <a:pt x="1472" y="927"/>
                    </a:lnTo>
                    <a:lnTo>
                      <a:pt x="1479" y="935"/>
                    </a:lnTo>
                    <a:lnTo>
                      <a:pt x="1431" y="925"/>
                    </a:lnTo>
                    <a:lnTo>
                      <a:pt x="1395" y="918"/>
                    </a:lnTo>
                    <a:lnTo>
                      <a:pt x="1369" y="913"/>
                    </a:lnTo>
                    <a:lnTo>
                      <a:pt x="1351" y="910"/>
                    </a:lnTo>
                    <a:lnTo>
                      <a:pt x="1341" y="908"/>
                    </a:lnTo>
                    <a:lnTo>
                      <a:pt x="1334" y="906"/>
                    </a:lnTo>
                    <a:lnTo>
                      <a:pt x="1336" y="906"/>
                    </a:lnTo>
                    <a:lnTo>
                      <a:pt x="1334" y="906"/>
                    </a:lnTo>
                    <a:cubicBezTo>
                      <a:pt x="1330" y="906"/>
                      <a:pt x="1327" y="903"/>
                      <a:pt x="1326" y="899"/>
                    </a:cubicBezTo>
                    <a:lnTo>
                      <a:pt x="1325" y="869"/>
                    </a:lnTo>
                    <a:lnTo>
                      <a:pt x="1326" y="871"/>
                    </a:lnTo>
                    <a:lnTo>
                      <a:pt x="1317" y="841"/>
                    </a:lnTo>
                    <a:cubicBezTo>
                      <a:pt x="1316" y="838"/>
                      <a:pt x="1317" y="834"/>
                      <a:pt x="1319" y="832"/>
                    </a:cubicBezTo>
                    <a:lnTo>
                      <a:pt x="1355" y="803"/>
                    </a:lnTo>
                    <a:lnTo>
                      <a:pt x="1381" y="781"/>
                    </a:lnTo>
                    <a:lnTo>
                      <a:pt x="1401" y="765"/>
                    </a:lnTo>
                    <a:lnTo>
                      <a:pt x="1414" y="754"/>
                    </a:lnTo>
                    <a:lnTo>
                      <a:pt x="1425" y="745"/>
                    </a:lnTo>
                    <a:cubicBezTo>
                      <a:pt x="1426" y="744"/>
                      <a:pt x="1426" y="744"/>
                      <a:pt x="1427" y="743"/>
                    </a:cubicBezTo>
                    <a:lnTo>
                      <a:pt x="1429" y="742"/>
                    </a:lnTo>
                    <a:lnTo>
                      <a:pt x="1425" y="753"/>
                    </a:lnTo>
                    <a:lnTo>
                      <a:pt x="1412" y="727"/>
                    </a:lnTo>
                    <a:lnTo>
                      <a:pt x="1402" y="707"/>
                    </a:lnTo>
                    <a:lnTo>
                      <a:pt x="1391" y="684"/>
                    </a:lnTo>
                    <a:lnTo>
                      <a:pt x="1387" y="675"/>
                    </a:lnTo>
                    <a:lnTo>
                      <a:pt x="1389" y="677"/>
                    </a:lnTo>
                    <a:lnTo>
                      <a:pt x="1388" y="676"/>
                    </a:lnTo>
                    <a:lnTo>
                      <a:pt x="1396" y="678"/>
                    </a:lnTo>
                    <a:lnTo>
                      <a:pt x="1351" y="695"/>
                    </a:lnTo>
                    <a:lnTo>
                      <a:pt x="1317" y="707"/>
                    </a:lnTo>
                    <a:lnTo>
                      <a:pt x="1292" y="716"/>
                    </a:lnTo>
                    <a:lnTo>
                      <a:pt x="1276" y="722"/>
                    </a:lnTo>
                    <a:lnTo>
                      <a:pt x="1266" y="725"/>
                    </a:lnTo>
                    <a:lnTo>
                      <a:pt x="1261" y="727"/>
                    </a:lnTo>
                    <a:lnTo>
                      <a:pt x="1260" y="728"/>
                    </a:lnTo>
                    <a:cubicBezTo>
                      <a:pt x="1257" y="729"/>
                      <a:pt x="1253" y="729"/>
                      <a:pt x="1251" y="726"/>
                    </a:cubicBezTo>
                    <a:lnTo>
                      <a:pt x="1232" y="706"/>
                    </a:lnTo>
                    <a:lnTo>
                      <a:pt x="1212" y="686"/>
                    </a:lnTo>
                    <a:cubicBezTo>
                      <a:pt x="1210" y="684"/>
                      <a:pt x="1209" y="681"/>
                      <a:pt x="1210" y="678"/>
                    </a:cubicBezTo>
                    <a:lnTo>
                      <a:pt x="1226" y="632"/>
                    </a:lnTo>
                    <a:lnTo>
                      <a:pt x="1238" y="598"/>
                    </a:lnTo>
                    <a:lnTo>
                      <a:pt x="1247" y="574"/>
                    </a:lnTo>
                    <a:lnTo>
                      <a:pt x="1253" y="557"/>
                    </a:lnTo>
                    <a:lnTo>
                      <a:pt x="1256" y="547"/>
                    </a:lnTo>
                    <a:lnTo>
                      <a:pt x="1258" y="541"/>
                    </a:lnTo>
                    <a:lnTo>
                      <a:pt x="1259" y="539"/>
                    </a:lnTo>
                    <a:lnTo>
                      <a:pt x="1262" y="549"/>
                    </a:lnTo>
                    <a:lnTo>
                      <a:pt x="1240" y="536"/>
                    </a:lnTo>
                    <a:lnTo>
                      <a:pt x="1223" y="526"/>
                    </a:lnTo>
                    <a:lnTo>
                      <a:pt x="1203" y="514"/>
                    </a:lnTo>
                    <a:lnTo>
                      <a:pt x="1196" y="511"/>
                    </a:lnTo>
                    <a:cubicBezTo>
                      <a:pt x="1195" y="510"/>
                      <a:pt x="1194" y="510"/>
                      <a:pt x="1194" y="509"/>
                    </a:cubicBezTo>
                    <a:lnTo>
                      <a:pt x="1193" y="508"/>
                    </a:lnTo>
                    <a:lnTo>
                      <a:pt x="1204" y="508"/>
                    </a:lnTo>
                    <a:lnTo>
                      <a:pt x="1172" y="544"/>
                    </a:lnTo>
                    <a:lnTo>
                      <a:pt x="1147" y="571"/>
                    </a:lnTo>
                    <a:lnTo>
                      <a:pt x="1130" y="590"/>
                    </a:lnTo>
                    <a:lnTo>
                      <a:pt x="1118" y="603"/>
                    </a:lnTo>
                    <a:lnTo>
                      <a:pt x="1109" y="615"/>
                    </a:lnTo>
                    <a:lnTo>
                      <a:pt x="1106" y="617"/>
                    </a:lnTo>
                    <a:cubicBezTo>
                      <a:pt x="1104" y="619"/>
                      <a:pt x="1102" y="620"/>
                      <a:pt x="1099" y="619"/>
                    </a:cubicBezTo>
                    <a:lnTo>
                      <a:pt x="1070" y="614"/>
                    </a:lnTo>
                    <a:lnTo>
                      <a:pt x="1041" y="609"/>
                    </a:lnTo>
                    <a:cubicBezTo>
                      <a:pt x="1038" y="609"/>
                      <a:pt x="1035" y="606"/>
                      <a:pt x="1035" y="603"/>
                    </a:cubicBezTo>
                    <a:lnTo>
                      <a:pt x="1028" y="554"/>
                    </a:lnTo>
                    <a:lnTo>
                      <a:pt x="1023" y="517"/>
                    </a:lnTo>
                    <a:lnTo>
                      <a:pt x="1020" y="490"/>
                    </a:lnTo>
                    <a:lnTo>
                      <a:pt x="1018" y="473"/>
                    </a:lnTo>
                    <a:lnTo>
                      <a:pt x="1016" y="463"/>
                    </a:lnTo>
                    <a:lnTo>
                      <a:pt x="1015" y="457"/>
                    </a:lnTo>
                    <a:cubicBezTo>
                      <a:pt x="1014" y="456"/>
                      <a:pt x="1014" y="456"/>
                      <a:pt x="1014" y="455"/>
                    </a:cubicBezTo>
                    <a:lnTo>
                      <a:pt x="1014" y="453"/>
                    </a:lnTo>
                    <a:lnTo>
                      <a:pt x="1022" y="461"/>
                    </a:lnTo>
                    <a:lnTo>
                      <a:pt x="993" y="461"/>
                    </a:lnTo>
                    <a:lnTo>
                      <a:pt x="972" y="461"/>
                    </a:lnTo>
                    <a:lnTo>
                      <a:pt x="956" y="461"/>
                    </a:lnTo>
                    <a:lnTo>
                      <a:pt x="946" y="461"/>
                    </a:lnTo>
                    <a:lnTo>
                      <a:pt x="936" y="461"/>
                    </a:lnTo>
                    <a:lnTo>
                      <a:pt x="935" y="461"/>
                    </a:lnTo>
                    <a:lnTo>
                      <a:pt x="943" y="455"/>
                    </a:lnTo>
                    <a:lnTo>
                      <a:pt x="936" y="504"/>
                    </a:lnTo>
                    <a:lnTo>
                      <a:pt x="931" y="541"/>
                    </a:lnTo>
                    <a:lnTo>
                      <a:pt x="928" y="566"/>
                    </a:lnTo>
                    <a:lnTo>
                      <a:pt x="926" y="584"/>
                    </a:lnTo>
                    <a:lnTo>
                      <a:pt x="924" y="595"/>
                    </a:lnTo>
                    <a:lnTo>
                      <a:pt x="923" y="601"/>
                    </a:lnTo>
                    <a:lnTo>
                      <a:pt x="923" y="599"/>
                    </a:lnTo>
                    <a:lnTo>
                      <a:pt x="923" y="601"/>
                    </a:lnTo>
                    <a:cubicBezTo>
                      <a:pt x="923" y="605"/>
                      <a:pt x="921" y="609"/>
                      <a:pt x="917" y="609"/>
                    </a:cubicBezTo>
                    <a:lnTo>
                      <a:pt x="888" y="614"/>
                    </a:lnTo>
                    <a:lnTo>
                      <a:pt x="859" y="619"/>
                    </a:lnTo>
                    <a:cubicBezTo>
                      <a:pt x="854" y="620"/>
                      <a:pt x="850" y="617"/>
                      <a:pt x="850" y="613"/>
                    </a:cubicBezTo>
                    <a:cubicBezTo>
                      <a:pt x="849" y="608"/>
                      <a:pt x="852" y="604"/>
                      <a:pt x="856" y="604"/>
                    </a:cubicBezTo>
                    <a:lnTo>
                      <a:pt x="885" y="599"/>
                    </a:lnTo>
                    <a:lnTo>
                      <a:pt x="914" y="594"/>
                    </a:lnTo>
                    <a:lnTo>
                      <a:pt x="907" y="601"/>
                    </a:lnTo>
                    <a:lnTo>
                      <a:pt x="907" y="599"/>
                    </a:lnTo>
                    <a:cubicBezTo>
                      <a:pt x="907" y="599"/>
                      <a:pt x="907" y="599"/>
                      <a:pt x="908" y="598"/>
                    </a:cubicBezTo>
                    <a:lnTo>
                      <a:pt x="909" y="592"/>
                    </a:lnTo>
                    <a:lnTo>
                      <a:pt x="911" y="583"/>
                    </a:lnTo>
                    <a:lnTo>
                      <a:pt x="913" y="565"/>
                    </a:lnTo>
                    <a:lnTo>
                      <a:pt x="916" y="538"/>
                    </a:lnTo>
                    <a:lnTo>
                      <a:pt x="921" y="501"/>
                    </a:lnTo>
                    <a:lnTo>
                      <a:pt x="928" y="452"/>
                    </a:lnTo>
                    <a:cubicBezTo>
                      <a:pt x="928" y="448"/>
                      <a:pt x="931" y="445"/>
                      <a:pt x="935" y="445"/>
                    </a:cubicBezTo>
                    <a:lnTo>
                      <a:pt x="936" y="445"/>
                    </a:lnTo>
                    <a:lnTo>
                      <a:pt x="946" y="445"/>
                    </a:lnTo>
                    <a:lnTo>
                      <a:pt x="956" y="445"/>
                    </a:lnTo>
                    <a:lnTo>
                      <a:pt x="972" y="445"/>
                    </a:lnTo>
                    <a:lnTo>
                      <a:pt x="993" y="445"/>
                    </a:lnTo>
                    <a:lnTo>
                      <a:pt x="1022" y="445"/>
                    </a:lnTo>
                    <a:cubicBezTo>
                      <a:pt x="1027" y="445"/>
                      <a:pt x="1030" y="449"/>
                      <a:pt x="1030" y="453"/>
                    </a:cubicBezTo>
                    <a:lnTo>
                      <a:pt x="1030" y="455"/>
                    </a:lnTo>
                    <a:lnTo>
                      <a:pt x="1030" y="454"/>
                    </a:lnTo>
                    <a:lnTo>
                      <a:pt x="1031" y="460"/>
                    </a:lnTo>
                    <a:lnTo>
                      <a:pt x="1033" y="472"/>
                    </a:lnTo>
                    <a:lnTo>
                      <a:pt x="1035" y="489"/>
                    </a:lnTo>
                    <a:lnTo>
                      <a:pt x="1038" y="514"/>
                    </a:lnTo>
                    <a:lnTo>
                      <a:pt x="1043" y="551"/>
                    </a:lnTo>
                    <a:lnTo>
                      <a:pt x="1050" y="600"/>
                    </a:lnTo>
                    <a:lnTo>
                      <a:pt x="1044" y="594"/>
                    </a:lnTo>
                    <a:lnTo>
                      <a:pt x="1073" y="599"/>
                    </a:lnTo>
                    <a:lnTo>
                      <a:pt x="1102" y="604"/>
                    </a:lnTo>
                    <a:lnTo>
                      <a:pt x="1095" y="606"/>
                    </a:lnTo>
                    <a:lnTo>
                      <a:pt x="1096" y="604"/>
                    </a:lnTo>
                    <a:lnTo>
                      <a:pt x="1107" y="592"/>
                    </a:lnTo>
                    <a:lnTo>
                      <a:pt x="1118" y="579"/>
                    </a:lnTo>
                    <a:lnTo>
                      <a:pt x="1136" y="560"/>
                    </a:lnTo>
                    <a:lnTo>
                      <a:pt x="1160" y="533"/>
                    </a:lnTo>
                    <a:lnTo>
                      <a:pt x="1192" y="497"/>
                    </a:lnTo>
                    <a:cubicBezTo>
                      <a:pt x="1194" y="495"/>
                      <a:pt x="1196" y="495"/>
                      <a:pt x="1198" y="494"/>
                    </a:cubicBezTo>
                    <a:cubicBezTo>
                      <a:pt x="1200" y="494"/>
                      <a:pt x="1203" y="495"/>
                      <a:pt x="1204" y="497"/>
                    </a:cubicBezTo>
                    <a:lnTo>
                      <a:pt x="1205" y="498"/>
                    </a:lnTo>
                    <a:lnTo>
                      <a:pt x="1203" y="496"/>
                    </a:lnTo>
                    <a:lnTo>
                      <a:pt x="1212" y="501"/>
                    </a:lnTo>
                    <a:lnTo>
                      <a:pt x="1232" y="513"/>
                    </a:lnTo>
                    <a:lnTo>
                      <a:pt x="1249" y="523"/>
                    </a:lnTo>
                    <a:lnTo>
                      <a:pt x="1271" y="536"/>
                    </a:lnTo>
                    <a:cubicBezTo>
                      <a:pt x="1274" y="538"/>
                      <a:pt x="1276" y="542"/>
                      <a:pt x="1274" y="546"/>
                    </a:cubicBezTo>
                    <a:lnTo>
                      <a:pt x="1273" y="547"/>
                    </a:lnTo>
                    <a:lnTo>
                      <a:pt x="1271" y="552"/>
                    </a:lnTo>
                    <a:lnTo>
                      <a:pt x="1268" y="562"/>
                    </a:lnTo>
                    <a:lnTo>
                      <a:pt x="1262" y="579"/>
                    </a:lnTo>
                    <a:lnTo>
                      <a:pt x="1253" y="603"/>
                    </a:lnTo>
                    <a:lnTo>
                      <a:pt x="1241" y="637"/>
                    </a:lnTo>
                    <a:lnTo>
                      <a:pt x="1225" y="683"/>
                    </a:lnTo>
                    <a:lnTo>
                      <a:pt x="1223" y="675"/>
                    </a:lnTo>
                    <a:lnTo>
                      <a:pt x="1243" y="695"/>
                    </a:lnTo>
                    <a:lnTo>
                      <a:pt x="1262" y="715"/>
                    </a:lnTo>
                    <a:lnTo>
                      <a:pt x="1253" y="713"/>
                    </a:lnTo>
                    <a:lnTo>
                      <a:pt x="1255" y="712"/>
                    </a:lnTo>
                    <a:lnTo>
                      <a:pt x="1261" y="710"/>
                    </a:lnTo>
                    <a:lnTo>
                      <a:pt x="1271" y="707"/>
                    </a:lnTo>
                    <a:lnTo>
                      <a:pt x="1287" y="701"/>
                    </a:lnTo>
                    <a:lnTo>
                      <a:pt x="1312" y="692"/>
                    </a:lnTo>
                    <a:lnTo>
                      <a:pt x="1346" y="680"/>
                    </a:lnTo>
                    <a:lnTo>
                      <a:pt x="1391" y="663"/>
                    </a:lnTo>
                    <a:cubicBezTo>
                      <a:pt x="1394" y="662"/>
                      <a:pt x="1397" y="663"/>
                      <a:pt x="1399" y="665"/>
                    </a:cubicBezTo>
                    <a:lnTo>
                      <a:pt x="1400" y="666"/>
                    </a:lnTo>
                    <a:cubicBezTo>
                      <a:pt x="1401" y="666"/>
                      <a:pt x="1401" y="667"/>
                      <a:pt x="1402" y="668"/>
                    </a:cubicBezTo>
                    <a:lnTo>
                      <a:pt x="1406" y="677"/>
                    </a:lnTo>
                    <a:lnTo>
                      <a:pt x="1417" y="700"/>
                    </a:lnTo>
                    <a:lnTo>
                      <a:pt x="1427" y="720"/>
                    </a:lnTo>
                    <a:lnTo>
                      <a:pt x="1440" y="746"/>
                    </a:lnTo>
                    <a:cubicBezTo>
                      <a:pt x="1442" y="750"/>
                      <a:pt x="1440" y="755"/>
                      <a:pt x="1436" y="757"/>
                    </a:cubicBezTo>
                    <a:lnTo>
                      <a:pt x="1434" y="758"/>
                    </a:lnTo>
                    <a:lnTo>
                      <a:pt x="1436" y="756"/>
                    </a:lnTo>
                    <a:lnTo>
                      <a:pt x="1425" y="767"/>
                    </a:lnTo>
                    <a:lnTo>
                      <a:pt x="1411" y="778"/>
                    </a:lnTo>
                    <a:lnTo>
                      <a:pt x="1392" y="794"/>
                    </a:lnTo>
                    <a:lnTo>
                      <a:pt x="1365" y="816"/>
                    </a:lnTo>
                    <a:lnTo>
                      <a:pt x="1329" y="845"/>
                    </a:lnTo>
                    <a:lnTo>
                      <a:pt x="1332" y="836"/>
                    </a:lnTo>
                    <a:lnTo>
                      <a:pt x="1341" y="866"/>
                    </a:lnTo>
                    <a:cubicBezTo>
                      <a:pt x="1341" y="867"/>
                      <a:pt x="1341" y="868"/>
                      <a:pt x="1341" y="868"/>
                    </a:cubicBezTo>
                    <a:lnTo>
                      <a:pt x="1342" y="898"/>
                    </a:lnTo>
                    <a:lnTo>
                      <a:pt x="1334" y="890"/>
                    </a:lnTo>
                    <a:lnTo>
                      <a:pt x="1336" y="890"/>
                    </a:lnTo>
                    <a:cubicBezTo>
                      <a:pt x="1337" y="890"/>
                      <a:pt x="1338" y="891"/>
                      <a:pt x="1339" y="891"/>
                    </a:cubicBezTo>
                    <a:lnTo>
                      <a:pt x="1344" y="893"/>
                    </a:lnTo>
                    <a:lnTo>
                      <a:pt x="1354" y="895"/>
                    </a:lnTo>
                    <a:lnTo>
                      <a:pt x="1372" y="898"/>
                    </a:lnTo>
                    <a:lnTo>
                      <a:pt x="1398" y="903"/>
                    </a:lnTo>
                    <a:lnTo>
                      <a:pt x="1434" y="910"/>
                    </a:lnTo>
                    <a:lnTo>
                      <a:pt x="1482" y="920"/>
                    </a:lnTo>
                    <a:cubicBezTo>
                      <a:pt x="1486" y="920"/>
                      <a:pt x="1488" y="924"/>
                      <a:pt x="1488" y="927"/>
                    </a:cubicBezTo>
                    <a:lnTo>
                      <a:pt x="1488" y="928"/>
                    </a:lnTo>
                    <a:lnTo>
                      <a:pt x="1488" y="937"/>
                    </a:lnTo>
                    <a:lnTo>
                      <a:pt x="1488" y="960"/>
                    </a:lnTo>
                    <a:lnTo>
                      <a:pt x="1488" y="980"/>
                    </a:lnTo>
                    <a:lnTo>
                      <a:pt x="1488" y="1006"/>
                    </a:lnTo>
                    <a:cubicBezTo>
                      <a:pt x="1488" y="1011"/>
                      <a:pt x="1485" y="1014"/>
                      <a:pt x="1480" y="1014"/>
                    </a:cubicBezTo>
                    <a:lnTo>
                      <a:pt x="1478" y="1014"/>
                    </a:lnTo>
                    <a:lnTo>
                      <a:pt x="1481" y="1014"/>
                    </a:lnTo>
                    <a:lnTo>
                      <a:pt x="1474" y="1016"/>
                    </a:lnTo>
                    <a:lnTo>
                      <a:pt x="1464" y="1018"/>
                    </a:lnTo>
                    <a:lnTo>
                      <a:pt x="1446" y="1021"/>
                    </a:lnTo>
                    <a:lnTo>
                      <a:pt x="1420" y="1027"/>
                    </a:lnTo>
                    <a:lnTo>
                      <a:pt x="1384" y="1034"/>
                    </a:lnTo>
                    <a:lnTo>
                      <a:pt x="1336" y="1044"/>
                    </a:lnTo>
                    <a:lnTo>
                      <a:pt x="1342" y="1037"/>
                    </a:lnTo>
                    <a:lnTo>
                      <a:pt x="1341" y="1067"/>
                    </a:lnTo>
                    <a:cubicBezTo>
                      <a:pt x="1341" y="1067"/>
                      <a:pt x="1341" y="1068"/>
                      <a:pt x="1341" y="1069"/>
                    </a:cubicBezTo>
                    <a:lnTo>
                      <a:pt x="1332" y="1098"/>
                    </a:lnTo>
                    <a:lnTo>
                      <a:pt x="1328" y="1088"/>
                    </a:lnTo>
                    <a:lnTo>
                      <a:pt x="1330" y="1089"/>
                    </a:lnTo>
                    <a:cubicBezTo>
                      <a:pt x="1331" y="1090"/>
                      <a:pt x="1331" y="1090"/>
                      <a:pt x="1332" y="1090"/>
                    </a:cubicBezTo>
                    <a:lnTo>
                      <a:pt x="1344" y="1101"/>
                    </a:lnTo>
                    <a:lnTo>
                      <a:pt x="1355" y="1111"/>
                    </a:lnTo>
                    <a:lnTo>
                      <a:pt x="1376" y="1127"/>
                    </a:lnTo>
                    <a:lnTo>
                      <a:pt x="1401" y="1149"/>
                    </a:lnTo>
                    <a:lnTo>
                      <a:pt x="1437" y="1178"/>
                    </a:lnTo>
                    <a:cubicBezTo>
                      <a:pt x="1439" y="1180"/>
                      <a:pt x="1440" y="1182"/>
                      <a:pt x="1440" y="1184"/>
                    </a:cubicBezTo>
                    <a:cubicBezTo>
                      <a:pt x="1441" y="1186"/>
                      <a:pt x="1440" y="1189"/>
                      <a:pt x="1438" y="1190"/>
                    </a:cubicBezTo>
                    <a:lnTo>
                      <a:pt x="1437" y="1191"/>
                    </a:lnTo>
                    <a:lnTo>
                      <a:pt x="1439" y="1189"/>
                    </a:lnTo>
                    <a:lnTo>
                      <a:pt x="1434" y="1197"/>
                    </a:lnTo>
                    <a:lnTo>
                      <a:pt x="1423" y="1218"/>
                    </a:lnTo>
                    <a:lnTo>
                      <a:pt x="1413" y="1234"/>
                    </a:lnTo>
                    <a:lnTo>
                      <a:pt x="1400" y="1257"/>
                    </a:lnTo>
                    <a:cubicBezTo>
                      <a:pt x="1398" y="1261"/>
                      <a:pt x="1394" y="1263"/>
                      <a:pt x="1390" y="1261"/>
                    </a:cubicBezTo>
                    <a:lnTo>
                      <a:pt x="1388" y="1260"/>
                    </a:lnTo>
                    <a:lnTo>
                      <a:pt x="1384" y="1258"/>
                    </a:lnTo>
                    <a:lnTo>
                      <a:pt x="1374" y="1255"/>
                    </a:lnTo>
                    <a:lnTo>
                      <a:pt x="1358" y="1249"/>
                    </a:lnTo>
                    <a:lnTo>
                      <a:pt x="1333" y="1240"/>
                    </a:lnTo>
                    <a:lnTo>
                      <a:pt x="1299" y="1228"/>
                    </a:lnTo>
                    <a:lnTo>
                      <a:pt x="1254" y="1212"/>
                    </a:lnTo>
                    <a:lnTo>
                      <a:pt x="1263" y="1209"/>
                    </a:lnTo>
                    <a:lnTo>
                      <a:pt x="1244" y="1235"/>
                    </a:lnTo>
                    <a:lnTo>
                      <a:pt x="1224" y="1259"/>
                    </a:lnTo>
                    <a:lnTo>
                      <a:pt x="1225" y="1250"/>
                    </a:lnTo>
                    <a:lnTo>
                      <a:pt x="1226" y="1252"/>
                    </a:lnTo>
                    <a:lnTo>
                      <a:pt x="1228" y="1258"/>
                    </a:lnTo>
                    <a:lnTo>
                      <a:pt x="1231" y="1268"/>
                    </a:lnTo>
                    <a:lnTo>
                      <a:pt x="1237" y="1285"/>
                    </a:lnTo>
                    <a:lnTo>
                      <a:pt x="1246" y="1310"/>
                    </a:lnTo>
                    <a:lnTo>
                      <a:pt x="1258" y="1344"/>
                    </a:lnTo>
                    <a:lnTo>
                      <a:pt x="1274" y="1390"/>
                    </a:lnTo>
                    <a:cubicBezTo>
                      <a:pt x="1275" y="1393"/>
                      <a:pt x="1274" y="1396"/>
                      <a:pt x="1272" y="1398"/>
                    </a:cubicBezTo>
                    <a:lnTo>
                      <a:pt x="1271" y="1399"/>
                    </a:lnTo>
                    <a:cubicBezTo>
                      <a:pt x="1271" y="1400"/>
                      <a:pt x="1270" y="1400"/>
                      <a:pt x="1269" y="1400"/>
                    </a:cubicBezTo>
                    <a:lnTo>
                      <a:pt x="1262" y="1405"/>
                    </a:lnTo>
                    <a:lnTo>
                      <a:pt x="1242" y="1415"/>
                    </a:lnTo>
                    <a:lnTo>
                      <a:pt x="1225" y="1425"/>
                    </a:lnTo>
                    <a:lnTo>
                      <a:pt x="1203" y="1438"/>
                    </a:lnTo>
                    <a:cubicBezTo>
                      <a:pt x="1199" y="1440"/>
                      <a:pt x="1195" y="1440"/>
                      <a:pt x="1193" y="1437"/>
                    </a:cubicBezTo>
                    <a:lnTo>
                      <a:pt x="1190" y="1434"/>
                    </a:lnTo>
                    <a:lnTo>
                      <a:pt x="1180" y="1422"/>
                    </a:lnTo>
                    <a:lnTo>
                      <a:pt x="1168" y="1408"/>
                    </a:lnTo>
                    <a:lnTo>
                      <a:pt x="1151" y="1387"/>
                    </a:lnTo>
                    <a:lnTo>
                      <a:pt x="1126" y="1358"/>
                    </a:lnTo>
                    <a:lnTo>
                      <a:pt x="1094" y="1319"/>
                    </a:lnTo>
                    <a:lnTo>
                      <a:pt x="1104" y="1321"/>
                    </a:lnTo>
                    <a:lnTo>
                      <a:pt x="1075" y="1334"/>
                    </a:lnTo>
                    <a:cubicBezTo>
                      <a:pt x="1074" y="1334"/>
                      <a:pt x="1074" y="1334"/>
                      <a:pt x="1073" y="1334"/>
                    </a:cubicBezTo>
                    <a:lnTo>
                      <a:pt x="1044" y="1340"/>
                    </a:lnTo>
                    <a:lnTo>
                      <a:pt x="1050" y="1332"/>
                    </a:lnTo>
                    <a:lnTo>
                      <a:pt x="1050" y="1334"/>
                    </a:lnTo>
                    <a:cubicBezTo>
                      <a:pt x="1050" y="1335"/>
                      <a:pt x="1050" y="1335"/>
                      <a:pt x="1050" y="1336"/>
                    </a:cubicBezTo>
                    <a:lnTo>
                      <a:pt x="1049" y="1341"/>
                    </a:lnTo>
                    <a:lnTo>
                      <a:pt x="1048" y="1353"/>
                    </a:lnTo>
                    <a:lnTo>
                      <a:pt x="1045" y="1369"/>
                    </a:lnTo>
                    <a:lnTo>
                      <a:pt x="1042" y="1396"/>
                    </a:lnTo>
                    <a:lnTo>
                      <a:pt x="1037" y="1433"/>
                    </a:lnTo>
                    <a:lnTo>
                      <a:pt x="1030" y="1482"/>
                    </a:lnTo>
                    <a:cubicBezTo>
                      <a:pt x="1030" y="1486"/>
                      <a:pt x="1026" y="1488"/>
                      <a:pt x="1022" y="1488"/>
                    </a:cubicBezTo>
                    <a:lnTo>
                      <a:pt x="1021" y="1488"/>
                    </a:lnTo>
                    <a:lnTo>
                      <a:pt x="1011" y="1488"/>
                    </a:lnTo>
                    <a:lnTo>
                      <a:pt x="1001" y="1488"/>
                    </a:lnTo>
                    <a:lnTo>
                      <a:pt x="985" y="1488"/>
                    </a:lnTo>
                    <a:lnTo>
                      <a:pt x="964" y="1488"/>
                    </a:lnTo>
                    <a:lnTo>
                      <a:pt x="935" y="1488"/>
                    </a:lnTo>
                    <a:cubicBezTo>
                      <a:pt x="931" y="1488"/>
                      <a:pt x="927" y="1485"/>
                      <a:pt x="927" y="1480"/>
                    </a:cubicBezTo>
                    <a:lnTo>
                      <a:pt x="927" y="1478"/>
                    </a:lnTo>
                    <a:lnTo>
                      <a:pt x="928" y="1480"/>
                    </a:lnTo>
                    <a:lnTo>
                      <a:pt x="926" y="1473"/>
                    </a:lnTo>
                    <a:lnTo>
                      <a:pt x="926" y="1464"/>
                    </a:lnTo>
                    <a:lnTo>
                      <a:pt x="923" y="1445"/>
                    </a:lnTo>
                    <a:lnTo>
                      <a:pt x="920" y="1420"/>
                    </a:lnTo>
                    <a:lnTo>
                      <a:pt x="915" y="1383"/>
                    </a:lnTo>
                    <a:lnTo>
                      <a:pt x="908" y="1334"/>
                    </a:lnTo>
                    <a:lnTo>
                      <a:pt x="914" y="1340"/>
                    </a:lnTo>
                    <a:lnTo>
                      <a:pt x="885" y="1334"/>
                    </a:lnTo>
                    <a:cubicBezTo>
                      <a:pt x="884" y="1334"/>
                      <a:pt x="884" y="1334"/>
                      <a:pt x="883" y="1334"/>
                    </a:cubicBezTo>
                    <a:lnTo>
                      <a:pt x="854" y="1321"/>
                    </a:lnTo>
                    <a:lnTo>
                      <a:pt x="863" y="1319"/>
                    </a:lnTo>
                    <a:lnTo>
                      <a:pt x="862" y="1320"/>
                    </a:lnTo>
                    <a:lnTo>
                      <a:pt x="852" y="1334"/>
                    </a:lnTo>
                    <a:lnTo>
                      <a:pt x="840" y="1348"/>
                    </a:lnTo>
                    <a:lnTo>
                      <a:pt x="823" y="1369"/>
                    </a:lnTo>
                    <a:lnTo>
                      <a:pt x="798" y="1398"/>
                    </a:lnTo>
                    <a:lnTo>
                      <a:pt x="766" y="1437"/>
                    </a:lnTo>
                    <a:cubicBezTo>
                      <a:pt x="764" y="1438"/>
                      <a:pt x="762" y="1439"/>
                      <a:pt x="760" y="1439"/>
                    </a:cubicBezTo>
                    <a:cubicBezTo>
                      <a:pt x="758" y="1440"/>
                      <a:pt x="755" y="1439"/>
                      <a:pt x="754" y="1437"/>
                    </a:cubicBezTo>
                    <a:lnTo>
                      <a:pt x="753" y="1436"/>
                    </a:lnTo>
                    <a:lnTo>
                      <a:pt x="754" y="1437"/>
                    </a:lnTo>
                    <a:lnTo>
                      <a:pt x="748" y="1434"/>
                    </a:lnTo>
                    <a:lnTo>
                      <a:pt x="726" y="1422"/>
                    </a:lnTo>
                    <a:lnTo>
                      <a:pt x="709" y="1412"/>
                    </a:lnTo>
                    <a:lnTo>
                      <a:pt x="687" y="1399"/>
                    </a:lnTo>
                    <a:cubicBezTo>
                      <a:pt x="684" y="1397"/>
                      <a:pt x="682" y="1393"/>
                      <a:pt x="684" y="1389"/>
                    </a:cubicBezTo>
                    <a:lnTo>
                      <a:pt x="685" y="1387"/>
                    </a:lnTo>
                    <a:lnTo>
                      <a:pt x="687" y="1383"/>
                    </a:lnTo>
                    <a:lnTo>
                      <a:pt x="690" y="1373"/>
                    </a:lnTo>
                    <a:lnTo>
                      <a:pt x="696" y="1356"/>
                    </a:lnTo>
                    <a:lnTo>
                      <a:pt x="705" y="1331"/>
                    </a:lnTo>
                    <a:lnTo>
                      <a:pt x="717" y="1297"/>
                    </a:lnTo>
                    <a:lnTo>
                      <a:pt x="733" y="1251"/>
                    </a:lnTo>
                    <a:lnTo>
                      <a:pt x="735" y="1259"/>
                    </a:lnTo>
                    <a:lnTo>
                      <a:pt x="711" y="1235"/>
                    </a:lnTo>
                    <a:cubicBezTo>
                      <a:pt x="710" y="1235"/>
                      <a:pt x="710" y="1234"/>
                      <a:pt x="710" y="1234"/>
                    </a:cubicBezTo>
                    <a:lnTo>
                      <a:pt x="695" y="1209"/>
                    </a:lnTo>
                    <a:lnTo>
                      <a:pt x="705" y="1212"/>
                    </a:lnTo>
                    <a:lnTo>
                      <a:pt x="703" y="1213"/>
                    </a:lnTo>
                    <a:cubicBezTo>
                      <a:pt x="703" y="1213"/>
                      <a:pt x="702" y="1213"/>
                      <a:pt x="702" y="1213"/>
                    </a:cubicBezTo>
                    <a:lnTo>
                      <a:pt x="696" y="1215"/>
                    </a:lnTo>
                    <a:lnTo>
                      <a:pt x="686" y="1218"/>
                    </a:lnTo>
                    <a:lnTo>
                      <a:pt x="668" y="1224"/>
                    </a:lnTo>
                    <a:lnTo>
                      <a:pt x="642" y="1233"/>
                    </a:lnTo>
                    <a:lnTo>
                      <a:pt x="606" y="1245"/>
                    </a:lnTo>
                    <a:lnTo>
                      <a:pt x="557" y="1261"/>
                    </a:lnTo>
                    <a:cubicBezTo>
                      <a:pt x="554" y="1262"/>
                      <a:pt x="551" y="1261"/>
                      <a:pt x="549" y="1259"/>
                    </a:cubicBezTo>
                    <a:lnTo>
                      <a:pt x="548" y="1258"/>
                    </a:lnTo>
                    <a:cubicBezTo>
                      <a:pt x="547" y="1258"/>
                      <a:pt x="547" y="1257"/>
                      <a:pt x="546" y="1256"/>
                    </a:cubicBezTo>
                    <a:lnTo>
                      <a:pt x="542" y="1248"/>
                    </a:lnTo>
                    <a:lnTo>
                      <a:pt x="532" y="1229"/>
                    </a:lnTo>
                    <a:lnTo>
                      <a:pt x="521" y="1211"/>
                    </a:lnTo>
                    <a:lnTo>
                      <a:pt x="508" y="1188"/>
                    </a:lnTo>
                    <a:cubicBezTo>
                      <a:pt x="507" y="1186"/>
                      <a:pt x="507" y="1184"/>
                      <a:pt x="508" y="1182"/>
                    </a:cubicBezTo>
                    <a:cubicBezTo>
                      <a:pt x="508" y="1180"/>
                      <a:pt x="510" y="1178"/>
                      <a:pt x="512" y="1177"/>
                    </a:cubicBezTo>
                    <a:lnTo>
                      <a:pt x="514" y="1176"/>
                    </a:lnTo>
                    <a:lnTo>
                      <a:pt x="513" y="1177"/>
                    </a:lnTo>
                    <a:lnTo>
                      <a:pt x="526" y="1167"/>
                    </a:lnTo>
                    <a:lnTo>
                      <a:pt x="539" y="1156"/>
                    </a:lnTo>
                    <a:lnTo>
                      <a:pt x="560" y="1140"/>
                    </a:lnTo>
                    <a:lnTo>
                      <a:pt x="589" y="1118"/>
                    </a:lnTo>
                    <a:lnTo>
                      <a:pt x="628" y="1089"/>
                    </a:lnTo>
                    <a:lnTo>
                      <a:pt x="625" y="1098"/>
                    </a:lnTo>
                    <a:lnTo>
                      <a:pt x="616" y="1069"/>
                    </a:lnTo>
                    <a:lnTo>
                      <a:pt x="606" y="1039"/>
                    </a:lnTo>
                    <a:lnTo>
                      <a:pt x="613" y="1044"/>
                    </a:lnTo>
                    <a:lnTo>
                      <a:pt x="611" y="1044"/>
                    </a:lnTo>
                    <a:cubicBezTo>
                      <a:pt x="611" y="1044"/>
                      <a:pt x="610" y="1044"/>
                      <a:pt x="609" y="1044"/>
                    </a:cubicBezTo>
                    <a:lnTo>
                      <a:pt x="604" y="1042"/>
                    </a:lnTo>
                    <a:lnTo>
                      <a:pt x="594" y="1040"/>
                    </a:lnTo>
                    <a:lnTo>
                      <a:pt x="576" y="1037"/>
                    </a:lnTo>
                    <a:lnTo>
                      <a:pt x="550" y="1031"/>
                    </a:lnTo>
                    <a:lnTo>
                      <a:pt x="514" y="1024"/>
                    </a:lnTo>
                    <a:lnTo>
                      <a:pt x="466" y="1014"/>
                    </a:lnTo>
                    <a:cubicBezTo>
                      <a:pt x="462" y="1014"/>
                      <a:pt x="459" y="1010"/>
                      <a:pt x="459" y="1006"/>
                    </a:cubicBezTo>
                    <a:lnTo>
                      <a:pt x="459" y="1005"/>
                    </a:lnTo>
                    <a:lnTo>
                      <a:pt x="459" y="996"/>
                    </a:lnTo>
                    <a:lnTo>
                      <a:pt x="459" y="973"/>
                    </a:lnTo>
                    <a:lnTo>
                      <a:pt x="459" y="953"/>
                    </a:lnTo>
                    <a:lnTo>
                      <a:pt x="459" y="927"/>
                    </a:lnTo>
                    <a:cubicBezTo>
                      <a:pt x="459" y="923"/>
                      <a:pt x="463" y="919"/>
                      <a:pt x="467" y="919"/>
                    </a:cubicBezTo>
                    <a:lnTo>
                      <a:pt x="469" y="919"/>
                    </a:lnTo>
                    <a:lnTo>
                      <a:pt x="467" y="920"/>
                    </a:lnTo>
                    <a:lnTo>
                      <a:pt x="474" y="918"/>
                    </a:lnTo>
                    <a:lnTo>
                      <a:pt x="484" y="916"/>
                    </a:lnTo>
                    <a:lnTo>
                      <a:pt x="502" y="913"/>
                    </a:lnTo>
                    <a:lnTo>
                      <a:pt x="528" y="908"/>
                    </a:lnTo>
                    <a:lnTo>
                      <a:pt x="564" y="901"/>
                    </a:lnTo>
                    <a:lnTo>
                      <a:pt x="612" y="891"/>
                    </a:lnTo>
                    <a:lnTo>
                      <a:pt x="606" y="896"/>
                    </a:lnTo>
                    <a:lnTo>
                      <a:pt x="616" y="866"/>
                    </a:lnTo>
                    <a:lnTo>
                      <a:pt x="625" y="836"/>
                    </a:lnTo>
                    <a:lnTo>
                      <a:pt x="629" y="846"/>
                    </a:lnTo>
                    <a:lnTo>
                      <a:pt x="627" y="845"/>
                    </a:lnTo>
                    <a:cubicBezTo>
                      <a:pt x="626" y="844"/>
                      <a:pt x="626" y="844"/>
                      <a:pt x="626" y="844"/>
                    </a:cubicBezTo>
                    <a:lnTo>
                      <a:pt x="613" y="834"/>
                    </a:lnTo>
                    <a:lnTo>
                      <a:pt x="598" y="823"/>
                    </a:lnTo>
                    <a:lnTo>
                      <a:pt x="579" y="807"/>
                    </a:lnTo>
                    <a:lnTo>
                      <a:pt x="550" y="785"/>
                    </a:lnTo>
                    <a:lnTo>
                      <a:pt x="511" y="756"/>
                    </a:lnTo>
                    <a:cubicBezTo>
                      <a:pt x="509" y="755"/>
                      <a:pt x="508" y="752"/>
                      <a:pt x="507" y="750"/>
                    </a:cubicBezTo>
                    <a:cubicBezTo>
                      <a:pt x="507" y="748"/>
                      <a:pt x="508" y="745"/>
                      <a:pt x="510" y="744"/>
                    </a:cubicBezTo>
                    <a:lnTo>
                      <a:pt x="511" y="743"/>
                    </a:lnTo>
                    <a:lnTo>
                      <a:pt x="509" y="745"/>
                    </a:lnTo>
                    <a:lnTo>
                      <a:pt x="513" y="736"/>
                    </a:lnTo>
                    <a:lnTo>
                      <a:pt x="524" y="713"/>
                    </a:lnTo>
                    <a:lnTo>
                      <a:pt x="534" y="693"/>
                    </a:lnTo>
                    <a:lnTo>
                      <a:pt x="547" y="667"/>
                    </a:lnTo>
                    <a:cubicBezTo>
                      <a:pt x="549" y="663"/>
                      <a:pt x="554" y="661"/>
                      <a:pt x="558" y="663"/>
                    </a:cubicBezTo>
                    <a:lnTo>
                      <a:pt x="560" y="664"/>
                    </a:lnTo>
                    <a:lnTo>
                      <a:pt x="559" y="664"/>
                    </a:lnTo>
                    <a:lnTo>
                      <a:pt x="565" y="666"/>
                    </a:lnTo>
                    <a:lnTo>
                      <a:pt x="575" y="669"/>
                    </a:lnTo>
                    <a:lnTo>
                      <a:pt x="593" y="675"/>
                    </a:lnTo>
                    <a:lnTo>
                      <a:pt x="619" y="684"/>
                    </a:lnTo>
                    <a:lnTo>
                      <a:pt x="655" y="696"/>
                    </a:lnTo>
                    <a:lnTo>
                      <a:pt x="704" y="713"/>
                    </a:lnTo>
                    <a:lnTo>
                      <a:pt x="693" y="720"/>
                    </a:lnTo>
                    <a:lnTo>
                      <a:pt x="693" y="719"/>
                    </a:lnTo>
                    <a:cubicBezTo>
                      <a:pt x="693" y="718"/>
                      <a:pt x="694" y="716"/>
                      <a:pt x="695" y="714"/>
                    </a:cubicBezTo>
                    <a:lnTo>
                      <a:pt x="699" y="709"/>
                    </a:lnTo>
                    <a:lnTo>
                      <a:pt x="698" y="711"/>
                    </a:lnTo>
                    <a:lnTo>
                      <a:pt x="707" y="695"/>
                    </a:lnTo>
                    <a:lnTo>
                      <a:pt x="724" y="666"/>
                    </a:lnTo>
                    <a:lnTo>
                      <a:pt x="723" y="674"/>
                    </a:lnTo>
                    <a:lnTo>
                      <a:pt x="723" y="673"/>
                    </a:lnTo>
                    <a:lnTo>
                      <a:pt x="714" y="659"/>
                    </a:lnTo>
                    <a:lnTo>
                      <a:pt x="705" y="644"/>
                    </a:lnTo>
                    <a:lnTo>
                      <a:pt x="691" y="621"/>
                    </a:lnTo>
                    <a:lnTo>
                      <a:pt x="672" y="589"/>
                    </a:lnTo>
                    <a:lnTo>
                      <a:pt x="646" y="547"/>
                    </a:lnTo>
                    <a:cubicBezTo>
                      <a:pt x="645" y="545"/>
                      <a:pt x="644" y="543"/>
                      <a:pt x="645" y="541"/>
                    </a:cubicBezTo>
                    <a:lnTo>
                      <a:pt x="650" y="520"/>
                    </a:lnTo>
                    <a:lnTo>
                      <a:pt x="655" y="492"/>
                    </a:lnTo>
                    <a:cubicBezTo>
                      <a:pt x="655" y="488"/>
                      <a:pt x="659" y="485"/>
                      <a:pt x="662" y="485"/>
                    </a:cubicBezTo>
                    <a:lnTo>
                      <a:pt x="664" y="485"/>
                    </a:lnTo>
                    <a:lnTo>
                      <a:pt x="663" y="486"/>
                    </a:lnTo>
                    <a:lnTo>
                      <a:pt x="670" y="484"/>
                    </a:lnTo>
                    <a:lnTo>
                      <a:pt x="681" y="484"/>
                    </a:lnTo>
                    <a:lnTo>
                      <a:pt x="700" y="481"/>
                    </a:lnTo>
                    <a:lnTo>
                      <a:pt x="727" y="478"/>
                    </a:lnTo>
                    <a:lnTo>
                      <a:pt x="766" y="473"/>
                    </a:lnTo>
                    <a:lnTo>
                      <a:pt x="817" y="466"/>
                    </a:lnTo>
                    <a:lnTo>
                      <a:pt x="810" y="473"/>
                    </a:lnTo>
                    <a:lnTo>
                      <a:pt x="810" y="472"/>
                    </a:lnTo>
                    <a:lnTo>
                      <a:pt x="810" y="463"/>
                    </a:lnTo>
                    <a:lnTo>
                      <a:pt x="810" y="440"/>
                    </a:lnTo>
                    <a:lnTo>
                      <a:pt x="810" y="420"/>
                    </a:lnTo>
                    <a:lnTo>
                      <a:pt x="810" y="394"/>
                    </a:lnTo>
                    <a:lnTo>
                      <a:pt x="818" y="402"/>
                    </a:lnTo>
                    <a:lnTo>
                      <a:pt x="816" y="402"/>
                    </a:lnTo>
                    <a:cubicBezTo>
                      <a:pt x="816" y="402"/>
                      <a:pt x="815" y="402"/>
                      <a:pt x="814" y="402"/>
                    </a:cubicBezTo>
                    <a:lnTo>
                      <a:pt x="809" y="400"/>
                    </a:lnTo>
                    <a:lnTo>
                      <a:pt x="799" y="398"/>
                    </a:lnTo>
                    <a:lnTo>
                      <a:pt x="781" y="395"/>
                    </a:lnTo>
                    <a:lnTo>
                      <a:pt x="755" y="389"/>
                    </a:lnTo>
                    <a:lnTo>
                      <a:pt x="719" y="382"/>
                    </a:lnTo>
                    <a:lnTo>
                      <a:pt x="670" y="372"/>
                    </a:lnTo>
                    <a:cubicBezTo>
                      <a:pt x="667" y="372"/>
                      <a:pt x="664" y="369"/>
                      <a:pt x="664" y="366"/>
                    </a:cubicBezTo>
                    <a:lnTo>
                      <a:pt x="658" y="338"/>
                    </a:lnTo>
                    <a:lnTo>
                      <a:pt x="659" y="341"/>
                    </a:lnTo>
                    <a:lnTo>
                      <a:pt x="646" y="320"/>
                    </a:lnTo>
                    <a:cubicBezTo>
                      <a:pt x="644" y="317"/>
                      <a:pt x="644" y="312"/>
                      <a:pt x="647" y="310"/>
                    </a:cubicBezTo>
                    <a:lnTo>
                      <a:pt x="648" y="308"/>
                    </a:lnTo>
                    <a:lnTo>
                      <a:pt x="660" y="295"/>
                    </a:lnTo>
                    <a:lnTo>
                      <a:pt x="673" y="281"/>
                    </a:lnTo>
                    <a:lnTo>
                      <a:pt x="692" y="260"/>
                    </a:lnTo>
                    <a:lnTo>
                      <a:pt x="719" y="230"/>
                    </a:lnTo>
                    <a:lnTo>
                      <a:pt x="754" y="191"/>
                    </a:lnTo>
                    <a:lnTo>
                      <a:pt x="754" y="202"/>
                    </a:lnTo>
                    <a:lnTo>
                      <a:pt x="752" y="201"/>
                    </a:lnTo>
                    <a:lnTo>
                      <a:pt x="747" y="195"/>
                    </a:lnTo>
                    <a:lnTo>
                      <a:pt x="732" y="177"/>
                    </a:lnTo>
                    <a:lnTo>
                      <a:pt x="704" y="143"/>
                    </a:lnTo>
                    <a:lnTo>
                      <a:pt x="714" y="145"/>
                    </a:lnTo>
                    <a:lnTo>
                      <a:pt x="713" y="145"/>
                    </a:lnTo>
                    <a:lnTo>
                      <a:pt x="707" y="149"/>
                    </a:lnTo>
                    <a:lnTo>
                      <a:pt x="697" y="154"/>
                    </a:lnTo>
                    <a:lnTo>
                      <a:pt x="681" y="162"/>
                    </a:lnTo>
                    <a:lnTo>
                      <a:pt x="657" y="174"/>
                    </a:lnTo>
                    <a:lnTo>
                      <a:pt x="623" y="191"/>
                    </a:lnTo>
                    <a:lnTo>
                      <a:pt x="578" y="214"/>
                    </a:lnTo>
                    <a:cubicBezTo>
                      <a:pt x="575" y="215"/>
                      <a:pt x="572" y="215"/>
                      <a:pt x="570" y="213"/>
                    </a:cubicBezTo>
                    <a:lnTo>
                      <a:pt x="551" y="198"/>
                    </a:lnTo>
                    <a:lnTo>
                      <a:pt x="531" y="183"/>
                    </a:lnTo>
                    <a:cubicBezTo>
                      <a:pt x="529" y="181"/>
                      <a:pt x="527" y="179"/>
                      <a:pt x="527" y="176"/>
                    </a:cubicBezTo>
                    <a:lnTo>
                      <a:pt x="527" y="174"/>
                    </a:lnTo>
                    <a:lnTo>
                      <a:pt x="527" y="168"/>
                    </a:lnTo>
                    <a:lnTo>
                      <a:pt x="527" y="156"/>
                    </a:lnTo>
                    <a:lnTo>
                      <a:pt x="527" y="137"/>
                    </a:lnTo>
                    <a:lnTo>
                      <a:pt x="527" y="109"/>
                    </a:lnTo>
                    <a:lnTo>
                      <a:pt x="527" y="70"/>
                    </a:lnTo>
                    <a:lnTo>
                      <a:pt x="527" y="18"/>
                    </a:lnTo>
                    <a:lnTo>
                      <a:pt x="535" y="26"/>
                    </a:lnTo>
                    <a:lnTo>
                      <a:pt x="534" y="26"/>
                    </a:lnTo>
                    <a:lnTo>
                      <a:pt x="524" y="25"/>
                    </a:lnTo>
                    <a:lnTo>
                      <a:pt x="501" y="22"/>
                    </a:lnTo>
                    <a:lnTo>
                      <a:pt x="483" y="19"/>
                    </a:lnTo>
                    <a:lnTo>
                      <a:pt x="457" y="16"/>
                    </a:lnTo>
                    <a:lnTo>
                      <a:pt x="465" y="12"/>
                    </a:lnTo>
                    <a:lnTo>
                      <a:pt x="464" y="13"/>
                    </a:lnTo>
                    <a:lnTo>
                      <a:pt x="462" y="18"/>
                    </a:lnTo>
                    <a:lnTo>
                      <a:pt x="458" y="29"/>
                    </a:lnTo>
                    <a:lnTo>
                      <a:pt x="451" y="46"/>
                    </a:lnTo>
                    <a:lnTo>
                      <a:pt x="440" y="71"/>
                    </a:lnTo>
                    <a:lnTo>
                      <a:pt x="425" y="105"/>
                    </a:lnTo>
                    <a:lnTo>
                      <a:pt x="406" y="151"/>
                    </a:lnTo>
                    <a:cubicBezTo>
                      <a:pt x="405" y="153"/>
                      <a:pt x="402" y="155"/>
                      <a:pt x="399" y="155"/>
                    </a:cubicBezTo>
                    <a:lnTo>
                      <a:pt x="375" y="156"/>
                    </a:lnTo>
                    <a:lnTo>
                      <a:pt x="377" y="156"/>
                    </a:lnTo>
                    <a:lnTo>
                      <a:pt x="353" y="165"/>
                    </a:lnTo>
                    <a:cubicBezTo>
                      <a:pt x="350" y="166"/>
                      <a:pt x="347" y="165"/>
                      <a:pt x="345" y="163"/>
                    </a:cubicBezTo>
                    <a:lnTo>
                      <a:pt x="342" y="160"/>
                    </a:lnTo>
                    <a:lnTo>
                      <a:pt x="332" y="148"/>
                    </a:lnTo>
                    <a:lnTo>
                      <a:pt x="320" y="134"/>
                    </a:lnTo>
                    <a:lnTo>
                      <a:pt x="303" y="113"/>
                    </a:lnTo>
                    <a:lnTo>
                      <a:pt x="278" y="83"/>
                    </a:lnTo>
                    <a:lnTo>
                      <a:pt x="246" y="44"/>
                    </a:lnTo>
                    <a:lnTo>
                      <a:pt x="252" y="46"/>
                    </a:lnTo>
                    <a:lnTo>
                      <a:pt x="251" y="46"/>
                    </a:lnTo>
                    <a:lnTo>
                      <a:pt x="255" y="45"/>
                    </a:lnTo>
                    <a:lnTo>
                      <a:pt x="248" y="50"/>
                    </a:lnTo>
                    <a:lnTo>
                      <a:pt x="227" y="59"/>
                    </a:lnTo>
                    <a:lnTo>
                      <a:pt x="210" y="66"/>
                    </a:lnTo>
                    <a:lnTo>
                      <a:pt x="188" y="76"/>
                    </a:lnTo>
                    <a:lnTo>
                      <a:pt x="192" y="65"/>
                    </a:lnTo>
                    <a:lnTo>
                      <a:pt x="193" y="67"/>
                    </a:lnTo>
                    <a:cubicBezTo>
                      <a:pt x="193" y="67"/>
                      <a:pt x="193" y="68"/>
                      <a:pt x="193" y="68"/>
                    </a:cubicBezTo>
                    <a:lnTo>
                      <a:pt x="195" y="74"/>
                    </a:lnTo>
                    <a:lnTo>
                      <a:pt x="198" y="85"/>
                    </a:lnTo>
                    <a:lnTo>
                      <a:pt x="204" y="102"/>
                    </a:lnTo>
                    <a:lnTo>
                      <a:pt x="213" y="128"/>
                    </a:lnTo>
                    <a:lnTo>
                      <a:pt x="225" y="165"/>
                    </a:lnTo>
                    <a:lnTo>
                      <a:pt x="241" y="214"/>
                    </a:lnTo>
                    <a:cubicBezTo>
                      <a:pt x="242" y="217"/>
                      <a:pt x="241" y="220"/>
                      <a:pt x="239" y="222"/>
                    </a:cubicBezTo>
                    <a:lnTo>
                      <a:pt x="215" y="246"/>
                    </a:lnTo>
                    <a:lnTo>
                      <a:pt x="200" y="261"/>
                    </a:lnTo>
                    <a:cubicBezTo>
                      <a:pt x="199" y="263"/>
                      <a:pt x="197" y="263"/>
                      <a:pt x="194" y="263"/>
                    </a:cubicBezTo>
                    <a:lnTo>
                      <a:pt x="192" y="263"/>
                    </a:lnTo>
                    <a:cubicBezTo>
                      <a:pt x="192" y="263"/>
                      <a:pt x="191" y="263"/>
                      <a:pt x="190" y="263"/>
                    </a:cubicBezTo>
                    <a:lnTo>
                      <a:pt x="185" y="261"/>
                    </a:lnTo>
                    <a:lnTo>
                      <a:pt x="175" y="259"/>
                    </a:lnTo>
                    <a:lnTo>
                      <a:pt x="157" y="256"/>
                    </a:lnTo>
                    <a:lnTo>
                      <a:pt x="131" y="251"/>
                    </a:lnTo>
                    <a:lnTo>
                      <a:pt x="95" y="244"/>
                    </a:lnTo>
                    <a:lnTo>
                      <a:pt x="46" y="234"/>
                    </a:lnTo>
                    <a:lnTo>
                      <a:pt x="55" y="226"/>
                    </a:lnTo>
                    <a:lnTo>
                      <a:pt x="55" y="227"/>
                    </a:lnTo>
                    <a:cubicBezTo>
                      <a:pt x="55" y="229"/>
                      <a:pt x="55" y="230"/>
                      <a:pt x="55" y="231"/>
                    </a:cubicBezTo>
                    <a:lnTo>
                      <a:pt x="51" y="239"/>
                    </a:lnTo>
                    <a:lnTo>
                      <a:pt x="43" y="262"/>
                    </a:lnTo>
                    <a:lnTo>
                      <a:pt x="36" y="282"/>
                    </a:lnTo>
                    <a:lnTo>
                      <a:pt x="26" y="308"/>
                    </a:lnTo>
                    <a:lnTo>
                      <a:pt x="22" y="298"/>
                    </a:lnTo>
                    <a:lnTo>
                      <a:pt x="25" y="300"/>
                    </a:lnTo>
                    <a:lnTo>
                      <a:pt x="39" y="309"/>
                    </a:lnTo>
                    <a:lnTo>
                      <a:pt x="54" y="318"/>
                    </a:lnTo>
                    <a:lnTo>
                      <a:pt x="77" y="332"/>
                    </a:lnTo>
                    <a:lnTo>
                      <a:pt x="108" y="352"/>
                    </a:lnTo>
                    <a:lnTo>
                      <a:pt x="150" y="378"/>
                    </a:lnTo>
                    <a:cubicBezTo>
                      <a:pt x="152" y="379"/>
                      <a:pt x="153" y="382"/>
                      <a:pt x="153" y="384"/>
                    </a:cubicBezTo>
                    <a:lnTo>
                      <a:pt x="153" y="409"/>
                    </a:lnTo>
                    <a:lnTo>
                      <a:pt x="153" y="433"/>
                    </a:lnTo>
                    <a:cubicBezTo>
                      <a:pt x="153" y="437"/>
                      <a:pt x="152" y="439"/>
                      <a:pt x="149" y="441"/>
                    </a:cubicBezTo>
                    <a:lnTo>
                      <a:pt x="148" y="441"/>
                    </a:lnTo>
                    <a:lnTo>
                      <a:pt x="142" y="445"/>
                    </a:lnTo>
                    <a:lnTo>
                      <a:pt x="132" y="450"/>
                    </a:lnTo>
                    <a:lnTo>
                      <a:pt x="116" y="458"/>
                    </a:lnTo>
                    <a:lnTo>
                      <a:pt x="91" y="470"/>
                    </a:lnTo>
                    <a:lnTo>
                      <a:pt x="57" y="487"/>
                    </a:lnTo>
                    <a:lnTo>
                      <a:pt x="12" y="510"/>
                    </a:lnTo>
                    <a:lnTo>
                      <a:pt x="16" y="502"/>
                    </a:lnTo>
                    <a:lnTo>
                      <a:pt x="16" y="503"/>
                    </a:lnTo>
                    <a:lnTo>
                      <a:pt x="16" y="500"/>
                    </a:lnTo>
                    <a:lnTo>
                      <a:pt x="20" y="510"/>
                    </a:lnTo>
                    <a:lnTo>
                      <a:pt x="29" y="533"/>
                    </a:lnTo>
                    <a:lnTo>
                      <a:pt x="36" y="553"/>
                    </a:lnTo>
                    <a:lnTo>
                      <a:pt x="46" y="579"/>
                    </a:lnTo>
                    <a:lnTo>
                      <a:pt x="38" y="573"/>
                    </a:lnTo>
                    <a:lnTo>
                      <a:pt x="40" y="573"/>
                    </a:lnTo>
                    <a:lnTo>
                      <a:pt x="39" y="574"/>
                    </a:lnTo>
                    <a:lnTo>
                      <a:pt x="46" y="572"/>
                    </a:lnTo>
                    <a:lnTo>
                      <a:pt x="55" y="572"/>
                    </a:lnTo>
                    <a:lnTo>
                      <a:pt x="74" y="569"/>
                    </a:lnTo>
                    <a:lnTo>
                      <a:pt x="99" y="566"/>
                    </a:lnTo>
                    <a:lnTo>
                      <a:pt x="135" y="561"/>
                    </a:lnTo>
                    <a:lnTo>
                      <a:pt x="183" y="555"/>
                    </a:lnTo>
                    <a:cubicBezTo>
                      <a:pt x="187" y="554"/>
                      <a:pt x="189" y="556"/>
                      <a:pt x="191" y="558"/>
                    </a:cubicBezTo>
                    <a:lnTo>
                      <a:pt x="205" y="580"/>
                    </a:lnTo>
                    <a:lnTo>
                      <a:pt x="219" y="596"/>
                    </a:lnTo>
                    <a:cubicBezTo>
                      <a:pt x="222" y="599"/>
                      <a:pt x="222" y="602"/>
                      <a:pt x="221" y="605"/>
                    </a:cubicBezTo>
                    <a:lnTo>
                      <a:pt x="220" y="607"/>
                    </a:lnTo>
                    <a:lnTo>
                      <a:pt x="220" y="606"/>
                    </a:lnTo>
                    <a:lnTo>
                      <a:pt x="218" y="612"/>
                    </a:lnTo>
                    <a:lnTo>
                      <a:pt x="214" y="624"/>
                    </a:lnTo>
                    <a:lnTo>
                      <a:pt x="207" y="640"/>
                    </a:lnTo>
                    <a:lnTo>
                      <a:pt x="197" y="666"/>
                    </a:lnTo>
                    <a:lnTo>
                      <a:pt x="182" y="703"/>
                    </a:lnTo>
                    <a:lnTo>
                      <a:pt x="163" y="752"/>
                    </a:lnTo>
                    <a:lnTo>
                      <a:pt x="161" y="744"/>
                    </a:lnTo>
                    <a:lnTo>
                      <a:pt x="162" y="745"/>
                    </a:lnTo>
                    <a:lnTo>
                      <a:pt x="160" y="743"/>
                    </a:lnTo>
                    <a:lnTo>
                      <a:pt x="169" y="748"/>
                    </a:lnTo>
                    <a:lnTo>
                      <a:pt x="189" y="760"/>
                    </a:lnTo>
                    <a:lnTo>
                      <a:pt x="206" y="770"/>
                    </a:lnTo>
                    <a:lnTo>
                      <a:pt x="228" y="783"/>
                    </a:lnTo>
                    <a:lnTo>
                      <a:pt x="218" y="784"/>
                    </a:lnTo>
                    <a:lnTo>
                      <a:pt x="220" y="782"/>
                    </a:lnTo>
                    <a:lnTo>
                      <a:pt x="231" y="770"/>
                    </a:lnTo>
                    <a:lnTo>
                      <a:pt x="244" y="757"/>
                    </a:lnTo>
                    <a:lnTo>
                      <a:pt x="263" y="738"/>
                    </a:lnTo>
                    <a:lnTo>
                      <a:pt x="290" y="711"/>
                    </a:lnTo>
                    <a:lnTo>
                      <a:pt x="325" y="675"/>
                    </a:lnTo>
                    <a:cubicBezTo>
                      <a:pt x="326" y="673"/>
                      <a:pt x="328" y="672"/>
                      <a:pt x="330" y="672"/>
                    </a:cubicBezTo>
                    <a:lnTo>
                      <a:pt x="344" y="672"/>
                    </a:lnTo>
                    <a:lnTo>
                      <a:pt x="350" y="672"/>
                    </a:lnTo>
                    <a:cubicBezTo>
                      <a:pt x="352" y="672"/>
                      <a:pt x="354" y="673"/>
                      <a:pt x="355" y="674"/>
                    </a:cubicBezTo>
                    <a:lnTo>
                      <a:pt x="369" y="683"/>
                    </a:lnTo>
                    <a:lnTo>
                      <a:pt x="365" y="681"/>
                    </a:lnTo>
                    <a:lnTo>
                      <a:pt x="380" y="682"/>
                    </a:lnTo>
                    <a:cubicBezTo>
                      <a:pt x="383" y="683"/>
                      <a:pt x="385" y="684"/>
                      <a:pt x="387" y="687"/>
                    </a:cubicBezTo>
                    <a:lnTo>
                      <a:pt x="388" y="689"/>
                    </a:lnTo>
                    <a:cubicBezTo>
                      <a:pt x="388" y="689"/>
                      <a:pt x="388" y="690"/>
                      <a:pt x="388" y="690"/>
                    </a:cubicBezTo>
                    <a:lnTo>
                      <a:pt x="390" y="696"/>
                    </a:lnTo>
                    <a:lnTo>
                      <a:pt x="393" y="707"/>
                    </a:lnTo>
                    <a:lnTo>
                      <a:pt x="399" y="724"/>
                    </a:lnTo>
                    <a:lnTo>
                      <a:pt x="408" y="750"/>
                    </a:lnTo>
                    <a:lnTo>
                      <a:pt x="420" y="787"/>
                    </a:lnTo>
                    <a:lnTo>
                      <a:pt x="436" y="836"/>
                    </a:lnTo>
                    <a:cubicBezTo>
                      <a:pt x="437" y="840"/>
                      <a:pt x="435" y="845"/>
                      <a:pt x="431" y="846"/>
                    </a:cubicBezTo>
                    <a:cubicBezTo>
                      <a:pt x="427" y="847"/>
                      <a:pt x="422" y="845"/>
                      <a:pt x="421" y="841"/>
                    </a:cubicBezTo>
                    <a:close/>
                  </a:path>
                </a:pathLst>
              </a:custGeom>
              <a:solidFill>
                <a:srgbClr val="1A171B"/>
              </a:solidFill>
              <a:ln w="0" cap="flat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/>
            </p:nvSpPr>
            <p:spPr bwMode="auto">
              <a:xfrm>
                <a:off x="3144" y="1932"/>
                <a:ext cx="120" cy="114"/>
              </a:xfrm>
              <a:custGeom>
                <a:avLst/>
                <a:gdLst/>
                <a:ahLst/>
                <a:cxnLst>
                  <a:cxn ang="0">
                    <a:pos x="304" y="153"/>
                  </a:cxn>
                  <a:cxn ang="0">
                    <a:pos x="302" y="126"/>
                  </a:cxn>
                  <a:cxn ang="0">
                    <a:pos x="294" y="101"/>
                  </a:cxn>
                  <a:cxn ang="0">
                    <a:pos x="264" y="57"/>
                  </a:cxn>
                  <a:cxn ang="0">
                    <a:pos x="217" y="27"/>
                  </a:cxn>
                  <a:cxn ang="0">
                    <a:pos x="191" y="19"/>
                  </a:cxn>
                  <a:cxn ang="0">
                    <a:pos x="161" y="16"/>
                  </a:cxn>
                  <a:cxn ang="0">
                    <a:pos x="133" y="19"/>
                  </a:cxn>
                  <a:cxn ang="0">
                    <a:pos x="106" y="26"/>
                  </a:cxn>
                  <a:cxn ang="0">
                    <a:pos x="60" y="55"/>
                  </a:cxn>
                  <a:cxn ang="0">
                    <a:pos x="28" y="99"/>
                  </a:cxn>
                  <a:cxn ang="0">
                    <a:pos x="19" y="124"/>
                  </a:cxn>
                  <a:cxn ang="0">
                    <a:pos x="16" y="152"/>
                  </a:cxn>
                  <a:cxn ang="0">
                    <a:pos x="19" y="179"/>
                  </a:cxn>
                  <a:cxn ang="0">
                    <a:pos x="27" y="204"/>
                  </a:cxn>
                  <a:cxn ang="0">
                    <a:pos x="58" y="248"/>
                  </a:cxn>
                  <a:cxn ang="0">
                    <a:pos x="103" y="278"/>
                  </a:cxn>
                  <a:cxn ang="0">
                    <a:pos x="159" y="289"/>
                  </a:cxn>
                  <a:cxn ang="0">
                    <a:pos x="215" y="279"/>
                  </a:cxn>
                  <a:cxn ang="0">
                    <a:pos x="262" y="250"/>
                  </a:cxn>
                  <a:cxn ang="0">
                    <a:pos x="293" y="206"/>
                  </a:cxn>
                  <a:cxn ang="0">
                    <a:pos x="301" y="181"/>
                  </a:cxn>
                  <a:cxn ang="0">
                    <a:pos x="317" y="182"/>
                  </a:cxn>
                  <a:cxn ang="0">
                    <a:pos x="308" y="211"/>
                  </a:cxn>
                  <a:cxn ang="0">
                    <a:pos x="275" y="259"/>
                  </a:cxn>
                  <a:cxn ang="0">
                    <a:pos x="224" y="292"/>
                  </a:cxn>
                  <a:cxn ang="0">
                    <a:pos x="162" y="304"/>
                  </a:cxn>
                  <a:cxn ang="0">
                    <a:pos x="100" y="293"/>
                  </a:cxn>
                  <a:cxn ang="0">
                    <a:pos x="49" y="261"/>
                  </a:cxn>
                  <a:cxn ang="0">
                    <a:pos x="14" y="213"/>
                  </a:cxn>
                  <a:cxn ang="0">
                    <a:pos x="4" y="184"/>
                  </a:cxn>
                  <a:cxn ang="0">
                    <a:pos x="0" y="153"/>
                  </a:cxn>
                  <a:cxn ang="0">
                    <a:pos x="3" y="123"/>
                  </a:cxn>
                  <a:cxn ang="0">
                    <a:pos x="13" y="94"/>
                  </a:cxn>
                  <a:cxn ang="0">
                    <a:pos x="47" y="46"/>
                  </a:cxn>
                  <a:cxn ang="0">
                    <a:pos x="97" y="13"/>
                  </a:cxn>
                  <a:cxn ang="0">
                    <a:pos x="128" y="4"/>
                  </a:cxn>
                  <a:cxn ang="0">
                    <a:pos x="160" y="0"/>
                  </a:cxn>
                  <a:cxn ang="0">
                    <a:pos x="192" y="3"/>
                  </a:cxn>
                  <a:cxn ang="0">
                    <a:pos x="222" y="12"/>
                  </a:cxn>
                  <a:cxn ang="0">
                    <a:pos x="273" y="44"/>
                  </a:cxn>
                  <a:cxn ang="0">
                    <a:pos x="307" y="92"/>
                  </a:cxn>
                  <a:cxn ang="0">
                    <a:pos x="317" y="121"/>
                  </a:cxn>
                  <a:cxn ang="0">
                    <a:pos x="320" y="152"/>
                  </a:cxn>
                  <a:cxn ang="0">
                    <a:pos x="317" y="182"/>
                  </a:cxn>
                </a:cxnLst>
                <a:rect l="0" t="0" r="r" b="b"/>
                <a:pathLst>
                  <a:path w="320" h="305">
                    <a:moveTo>
                      <a:pt x="304" y="152"/>
                    </a:moveTo>
                    <a:lnTo>
                      <a:pt x="304" y="153"/>
                    </a:lnTo>
                    <a:lnTo>
                      <a:pt x="301" y="124"/>
                    </a:lnTo>
                    <a:lnTo>
                      <a:pt x="302" y="126"/>
                    </a:lnTo>
                    <a:lnTo>
                      <a:pt x="293" y="99"/>
                    </a:lnTo>
                    <a:lnTo>
                      <a:pt x="294" y="101"/>
                    </a:lnTo>
                    <a:lnTo>
                      <a:pt x="262" y="55"/>
                    </a:lnTo>
                    <a:lnTo>
                      <a:pt x="264" y="57"/>
                    </a:lnTo>
                    <a:lnTo>
                      <a:pt x="215" y="26"/>
                    </a:lnTo>
                    <a:lnTo>
                      <a:pt x="217" y="27"/>
                    </a:lnTo>
                    <a:lnTo>
                      <a:pt x="189" y="19"/>
                    </a:lnTo>
                    <a:lnTo>
                      <a:pt x="191" y="19"/>
                    </a:lnTo>
                    <a:lnTo>
                      <a:pt x="160" y="16"/>
                    </a:lnTo>
                    <a:lnTo>
                      <a:pt x="161" y="16"/>
                    </a:lnTo>
                    <a:lnTo>
                      <a:pt x="131" y="19"/>
                    </a:lnTo>
                    <a:lnTo>
                      <a:pt x="133" y="19"/>
                    </a:lnTo>
                    <a:lnTo>
                      <a:pt x="104" y="27"/>
                    </a:lnTo>
                    <a:lnTo>
                      <a:pt x="106" y="26"/>
                    </a:lnTo>
                    <a:lnTo>
                      <a:pt x="58" y="57"/>
                    </a:lnTo>
                    <a:lnTo>
                      <a:pt x="60" y="55"/>
                    </a:lnTo>
                    <a:lnTo>
                      <a:pt x="27" y="101"/>
                    </a:lnTo>
                    <a:lnTo>
                      <a:pt x="28" y="99"/>
                    </a:lnTo>
                    <a:lnTo>
                      <a:pt x="19" y="126"/>
                    </a:lnTo>
                    <a:lnTo>
                      <a:pt x="19" y="124"/>
                    </a:lnTo>
                    <a:lnTo>
                      <a:pt x="16" y="153"/>
                    </a:lnTo>
                    <a:lnTo>
                      <a:pt x="16" y="152"/>
                    </a:lnTo>
                    <a:lnTo>
                      <a:pt x="19" y="181"/>
                    </a:lnTo>
                    <a:lnTo>
                      <a:pt x="19" y="179"/>
                    </a:lnTo>
                    <a:lnTo>
                      <a:pt x="28" y="206"/>
                    </a:lnTo>
                    <a:lnTo>
                      <a:pt x="27" y="204"/>
                    </a:lnTo>
                    <a:lnTo>
                      <a:pt x="60" y="250"/>
                    </a:lnTo>
                    <a:lnTo>
                      <a:pt x="58" y="248"/>
                    </a:lnTo>
                    <a:lnTo>
                      <a:pt x="106" y="279"/>
                    </a:lnTo>
                    <a:lnTo>
                      <a:pt x="103" y="278"/>
                    </a:lnTo>
                    <a:lnTo>
                      <a:pt x="162" y="289"/>
                    </a:lnTo>
                    <a:lnTo>
                      <a:pt x="159" y="289"/>
                    </a:lnTo>
                    <a:lnTo>
                      <a:pt x="218" y="278"/>
                    </a:lnTo>
                    <a:lnTo>
                      <a:pt x="215" y="279"/>
                    </a:lnTo>
                    <a:lnTo>
                      <a:pt x="264" y="248"/>
                    </a:lnTo>
                    <a:lnTo>
                      <a:pt x="262" y="250"/>
                    </a:lnTo>
                    <a:lnTo>
                      <a:pt x="294" y="204"/>
                    </a:lnTo>
                    <a:lnTo>
                      <a:pt x="293" y="206"/>
                    </a:lnTo>
                    <a:lnTo>
                      <a:pt x="302" y="179"/>
                    </a:lnTo>
                    <a:lnTo>
                      <a:pt x="301" y="181"/>
                    </a:lnTo>
                    <a:lnTo>
                      <a:pt x="304" y="152"/>
                    </a:lnTo>
                    <a:close/>
                    <a:moveTo>
                      <a:pt x="317" y="182"/>
                    </a:moveTo>
                    <a:cubicBezTo>
                      <a:pt x="317" y="183"/>
                      <a:pt x="317" y="183"/>
                      <a:pt x="317" y="184"/>
                    </a:cubicBezTo>
                    <a:lnTo>
                      <a:pt x="308" y="211"/>
                    </a:lnTo>
                    <a:cubicBezTo>
                      <a:pt x="308" y="212"/>
                      <a:pt x="307" y="212"/>
                      <a:pt x="307" y="213"/>
                    </a:cubicBezTo>
                    <a:lnTo>
                      <a:pt x="275" y="259"/>
                    </a:lnTo>
                    <a:cubicBezTo>
                      <a:pt x="274" y="260"/>
                      <a:pt x="274" y="261"/>
                      <a:pt x="273" y="261"/>
                    </a:cubicBezTo>
                    <a:lnTo>
                      <a:pt x="224" y="292"/>
                    </a:lnTo>
                    <a:cubicBezTo>
                      <a:pt x="223" y="293"/>
                      <a:pt x="222" y="293"/>
                      <a:pt x="221" y="293"/>
                    </a:cubicBezTo>
                    <a:lnTo>
                      <a:pt x="162" y="304"/>
                    </a:lnTo>
                    <a:cubicBezTo>
                      <a:pt x="161" y="305"/>
                      <a:pt x="160" y="305"/>
                      <a:pt x="159" y="304"/>
                    </a:cubicBezTo>
                    <a:lnTo>
                      <a:pt x="100" y="293"/>
                    </a:lnTo>
                    <a:cubicBezTo>
                      <a:pt x="99" y="293"/>
                      <a:pt x="98" y="293"/>
                      <a:pt x="97" y="292"/>
                    </a:cubicBezTo>
                    <a:lnTo>
                      <a:pt x="49" y="261"/>
                    </a:lnTo>
                    <a:cubicBezTo>
                      <a:pt x="48" y="261"/>
                      <a:pt x="48" y="260"/>
                      <a:pt x="47" y="259"/>
                    </a:cubicBezTo>
                    <a:lnTo>
                      <a:pt x="14" y="213"/>
                    </a:lnTo>
                    <a:cubicBezTo>
                      <a:pt x="13" y="212"/>
                      <a:pt x="13" y="212"/>
                      <a:pt x="13" y="211"/>
                    </a:cubicBezTo>
                    <a:lnTo>
                      <a:pt x="4" y="184"/>
                    </a:lnTo>
                    <a:cubicBezTo>
                      <a:pt x="4" y="183"/>
                      <a:pt x="4" y="183"/>
                      <a:pt x="3" y="182"/>
                    </a:cubicBezTo>
                    <a:lnTo>
                      <a:pt x="0" y="153"/>
                    </a:lnTo>
                    <a:cubicBezTo>
                      <a:pt x="0" y="153"/>
                      <a:pt x="0" y="152"/>
                      <a:pt x="0" y="152"/>
                    </a:cubicBezTo>
                    <a:lnTo>
                      <a:pt x="3" y="123"/>
                    </a:lnTo>
                    <a:cubicBezTo>
                      <a:pt x="4" y="122"/>
                      <a:pt x="4" y="121"/>
                      <a:pt x="4" y="121"/>
                    </a:cubicBezTo>
                    <a:lnTo>
                      <a:pt x="13" y="94"/>
                    </a:lnTo>
                    <a:cubicBezTo>
                      <a:pt x="13" y="93"/>
                      <a:pt x="13" y="92"/>
                      <a:pt x="14" y="92"/>
                    </a:cubicBezTo>
                    <a:lnTo>
                      <a:pt x="47" y="46"/>
                    </a:lnTo>
                    <a:cubicBezTo>
                      <a:pt x="48" y="45"/>
                      <a:pt x="48" y="44"/>
                      <a:pt x="49" y="44"/>
                    </a:cubicBezTo>
                    <a:lnTo>
                      <a:pt x="97" y="13"/>
                    </a:lnTo>
                    <a:cubicBezTo>
                      <a:pt x="98" y="12"/>
                      <a:pt x="99" y="12"/>
                      <a:pt x="99" y="12"/>
                    </a:cubicBezTo>
                    <a:lnTo>
                      <a:pt x="128" y="4"/>
                    </a:lnTo>
                    <a:cubicBezTo>
                      <a:pt x="129" y="4"/>
                      <a:pt x="129" y="4"/>
                      <a:pt x="130" y="3"/>
                    </a:cubicBezTo>
                    <a:lnTo>
                      <a:pt x="160" y="0"/>
                    </a:lnTo>
                    <a:cubicBezTo>
                      <a:pt x="160" y="0"/>
                      <a:pt x="161" y="0"/>
                      <a:pt x="161" y="0"/>
                    </a:cubicBezTo>
                    <a:lnTo>
                      <a:pt x="192" y="3"/>
                    </a:lnTo>
                    <a:cubicBezTo>
                      <a:pt x="193" y="4"/>
                      <a:pt x="193" y="4"/>
                      <a:pt x="194" y="4"/>
                    </a:cubicBezTo>
                    <a:lnTo>
                      <a:pt x="222" y="12"/>
                    </a:lnTo>
                    <a:cubicBezTo>
                      <a:pt x="222" y="12"/>
                      <a:pt x="223" y="12"/>
                      <a:pt x="224" y="13"/>
                    </a:cubicBezTo>
                    <a:lnTo>
                      <a:pt x="273" y="44"/>
                    </a:lnTo>
                    <a:cubicBezTo>
                      <a:pt x="274" y="44"/>
                      <a:pt x="274" y="45"/>
                      <a:pt x="275" y="46"/>
                    </a:cubicBezTo>
                    <a:lnTo>
                      <a:pt x="307" y="92"/>
                    </a:lnTo>
                    <a:cubicBezTo>
                      <a:pt x="307" y="93"/>
                      <a:pt x="308" y="93"/>
                      <a:pt x="308" y="94"/>
                    </a:cubicBezTo>
                    <a:lnTo>
                      <a:pt x="317" y="121"/>
                    </a:lnTo>
                    <a:cubicBezTo>
                      <a:pt x="317" y="121"/>
                      <a:pt x="317" y="122"/>
                      <a:pt x="317" y="123"/>
                    </a:cubicBezTo>
                    <a:lnTo>
                      <a:pt x="320" y="152"/>
                    </a:lnTo>
                    <a:cubicBezTo>
                      <a:pt x="320" y="152"/>
                      <a:pt x="320" y="153"/>
                      <a:pt x="320" y="153"/>
                    </a:cubicBezTo>
                    <a:lnTo>
                      <a:pt x="317" y="182"/>
                    </a:lnTo>
                    <a:close/>
                  </a:path>
                </a:pathLst>
              </a:custGeom>
              <a:solidFill>
                <a:srgbClr val="1A171B"/>
              </a:solidFill>
              <a:ln w="0" cap="flat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5"/>
              <p:cNvSpPr>
                <a:spLocks noEditPoints="1"/>
              </p:cNvSpPr>
              <p:nvPr/>
            </p:nvSpPr>
            <p:spPr bwMode="auto">
              <a:xfrm>
                <a:off x="2940" y="1728"/>
                <a:ext cx="102" cy="108"/>
              </a:xfrm>
              <a:custGeom>
                <a:avLst/>
                <a:gdLst/>
                <a:ahLst/>
                <a:cxnLst>
                  <a:cxn ang="0">
                    <a:pos x="257" y="146"/>
                  </a:cxn>
                  <a:cxn ang="0">
                    <a:pos x="248" y="96"/>
                  </a:cxn>
                  <a:cxn ang="0">
                    <a:pos x="223" y="55"/>
                  </a:cxn>
                  <a:cxn ang="0">
                    <a:pos x="185" y="27"/>
                  </a:cxn>
                  <a:cxn ang="0">
                    <a:pos x="138" y="16"/>
                  </a:cxn>
                  <a:cxn ang="0">
                    <a:pos x="91" y="26"/>
                  </a:cxn>
                  <a:cxn ang="0">
                    <a:pos x="53" y="53"/>
                  </a:cxn>
                  <a:cxn ang="0">
                    <a:pos x="26" y="93"/>
                  </a:cxn>
                  <a:cxn ang="0">
                    <a:pos x="16" y="143"/>
                  </a:cxn>
                  <a:cxn ang="0">
                    <a:pos x="25" y="193"/>
                  </a:cxn>
                  <a:cxn ang="0">
                    <a:pos x="51" y="235"/>
                  </a:cxn>
                  <a:cxn ang="0">
                    <a:pos x="88" y="262"/>
                  </a:cxn>
                  <a:cxn ang="0">
                    <a:pos x="135" y="273"/>
                  </a:cxn>
                  <a:cxn ang="0">
                    <a:pos x="182" y="263"/>
                  </a:cxn>
                  <a:cxn ang="0">
                    <a:pos x="221" y="237"/>
                  </a:cxn>
                  <a:cxn ang="0">
                    <a:pos x="247" y="196"/>
                  </a:cxn>
                  <a:cxn ang="0">
                    <a:pos x="262" y="199"/>
                  </a:cxn>
                  <a:cxn ang="0">
                    <a:pos x="234" y="246"/>
                  </a:cxn>
                  <a:cxn ang="0">
                    <a:pos x="191" y="276"/>
                  </a:cxn>
                  <a:cxn ang="0">
                    <a:pos x="138" y="288"/>
                  </a:cxn>
                  <a:cxn ang="0">
                    <a:pos x="85" y="277"/>
                  </a:cxn>
                  <a:cxn ang="0">
                    <a:pos x="42" y="248"/>
                  </a:cxn>
                  <a:cxn ang="0">
                    <a:pos x="12" y="202"/>
                  </a:cxn>
                  <a:cxn ang="0">
                    <a:pos x="1" y="146"/>
                  </a:cxn>
                  <a:cxn ang="0">
                    <a:pos x="11" y="90"/>
                  </a:cxn>
                  <a:cxn ang="0">
                    <a:pos x="40" y="44"/>
                  </a:cxn>
                  <a:cxn ang="0">
                    <a:pos x="82" y="13"/>
                  </a:cxn>
                  <a:cxn ang="0">
                    <a:pos x="135" y="1"/>
                  </a:cxn>
                  <a:cxn ang="0">
                    <a:pos x="188" y="12"/>
                  </a:cxn>
                  <a:cxn ang="0">
                    <a:pos x="232" y="42"/>
                  </a:cxn>
                  <a:cxn ang="0">
                    <a:pos x="261" y="87"/>
                  </a:cxn>
                  <a:cxn ang="0">
                    <a:pos x="272" y="143"/>
                  </a:cxn>
                  <a:cxn ang="0">
                    <a:pos x="262" y="199"/>
                  </a:cxn>
                </a:cxnLst>
                <a:rect l="0" t="0" r="r" b="b"/>
                <a:pathLst>
                  <a:path w="273" h="289">
                    <a:moveTo>
                      <a:pt x="257" y="143"/>
                    </a:moveTo>
                    <a:lnTo>
                      <a:pt x="257" y="146"/>
                    </a:lnTo>
                    <a:lnTo>
                      <a:pt x="247" y="93"/>
                    </a:lnTo>
                    <a:lnTo>
                      <a:pt x="248" y="96"/>
                    </a:lnTo>
                    <a:lnTo>
                      <a:pt x="221" y="53"/>
                    </a:lnTo>
                    <a:lnTo>
                      <a:pt x="223" y="55"/>
                    </a:lnTo>
                    <a:lnTo>
                      <a:pt x="182" y="26"/>
                    </a:lnTo>
                    <a:lnTo>
                      <a:pt x="185" y="27"/>
                    </a:lnTo>
                    <a:lnTo>
                      <a:pt x="135" y="16"/>
                    </a:lnTo>
                    <a:lnTo>
                      <a:pt x="138" y="16"/>
                    </a:lnTo>
                    <a:lnTo>
                      <a:pt x="88" y="27"/>
                    </a:lnTo>
                    <a:lnTo>
                      <a:pt x="91" y="26"/>
                    </a:lnTo>
                    <a:lnTo>
                      <a:pt x="51" y="55"/>
                    </a:lnTo>
                    <a:lnTo>
                      <a:pt x="53" y="53"/>
                    </a:lnTo>
                    <a:lnTo>
                      <a:pt x="25" y="96"/>
                    </a:lnTo>
                    <a:lnTo>
                      <a:pt x="26" y="93"/>
                    </a:lnTo>
                    <a:lnTo>
                      <a:pt x="16" y="146"/>
                    </a:lnTo>
                    <a:lnTo>
                      <a:pt x="16" y="143"/>
                    </a:lnTo>
                    <a:lnTo>
                      <a:pt x="26" y="196"/>
                    </a:lnTo>
                    <a:lnTo>
                      <a:pt x="25" y="193"/>
                    </a:lnTo>
                    <a:lnTo>
                      <a:pt x="53" y="237"/>
                    </a:lnTo>
                    <a:lnTo>
                      <a:pt x="51" y="235"/>
                    </a:lnTo>
                    <a:lnTo>
                      <a:pt x="91" y="263"/>
                    </a:lnTo>
                    <a:lnTo>
                      <a:pt x="88" y="262"/>
                    </a:lnTo>
                    <a:lnTo>
                      <a:pt x="138" y="273"/>
                    </a:lnTo>
                    <a:lnTo>
                      <a:pt x="135" y="273"/>
                    </a:lnTo>
                    <a:lnTo>
                      <a:pt x="185" y="262"/>
                    </a:lnTo>
                    <a:lnTo>
                      <a:pt x="182" y="263"/>
                    </a:lnTo>
                    <a:lnTo>
                      <a:pt x="223" y="235"/>
                    </a:lnTo>
                    <a:lnTo>
                      <a:pt x="221" y="237"/>
                    </a:lnTo>
                    <a:lnTo>
                      <a:pt x="248" y="193"/>
                    </a:lnTo>
                    <a:lnTo>
                      <a:pt x="247" y="196"/>
                    </a:lnTo>
                    <a:lnTo>
                      <a:pt x="257" y="143"/>
                    </a:lnTo>
                    <a:close/>
                    <a:moveTo>
                      <a:pt x="262" y="199"/>
                    </a:moveTo>
                    <a:cubicBezTo>
                      <a:pt x="262" y="200"/>
                      <a:pt x="262" y="201"/>
                      <a:pt x="261" y="202"/>
                    </a:cubicBezTo>
                    <a:lnTo>
                      <a:pt x="234" y="246"/>
                    </a:lnTo>
                    <a:cubicBezTo>
                      <a:pt x="234" y="247"/>
                      <a:pt x="233" y="247"/>
                      <a:pt x="232" y="248"/>
                    </a:cubicBezTo>
                    <a:lnTo>
                      <a:pt x="191" y="276"/>
                    </a:lnTo>
                    <a:cubicBezTo>
                      <a:pt x="190" y="277"/>
                      <a:pt x="189" y="277"/>
                      <a:pt x="188" y="277"/>
                    </a:cubicBezTo>
                    <a:lnTo>
                      <a:pt x="138" y="288"/>
                    </a:lnTo>
                    <a:cubicBezTo>
                      <a:pt x="137" y="289"/>
                      <a:pt x="136" y="289"/>
                      <a:pt x="135" y="288"/>
                    </a:cubicBezTo>
                    <a:lnTo>
                      <a:pt x="85" y="277"/>
                    </a:lnTo>
                    <a:cubicBezTo>
                      <a:pt x="84" y="277"/>
                      <a:pt x="83" y="277"/>
                      <a:pt x="82" y="276"/>
                    </a:cubicBezTo>
                    <a:lnTo>
                      <a:pt x="42" y="248"/>
                    </a:lnTo>
                    <a:cubicBezTo>
                      <a:pt x="41" y="247"/>
                      <a:pt x="40" y="247"/>
                      <a:pt x="40" y="246"/>
                    </a:cubicBezTo>
                    <a:lnTo>
                      <a:pt x="12" y="202"/>
                    </a:lnTo>
                    <a:cubicBezTo>
                      <a:pt x="11" y="201"/>
                      <a:pt x="11" y="200"/>
                      <a:pt x="11" y="199"/>
                    </a:cubicBezTo>
                    <a:lnTo>
                      <a:pt x="1" y="146"/>
                    </a:lnTo>
                    <a:cubicBezTo>
                      <a:pt x="0" y="145"/>
                      <a:pt x="0" y="144"/>
                      <a:pt x="1" y="143"/>
                    </a:cubicBezTo>
                    <a:lnTo>
                      <a:pt x="11" y="90"/>
                    </a:lnTo>
                    <a:cubicBezTo>
                      <a:pt x="11" y="89"/>
                      <a:pt x="11" y="88"/>
                      <a:pt x="12" y="87"/>
                    </a:cubicBezTo>
                    <a:lnTo>
                      <a:pt x="40" y="44"/>
                    </a:lnTo>
                    <a:cubicBezTo>
                      <a:pt x="40" y="43"/>
                      <a:pt x="41" y="43"/>
                      <a:pt x="42" y="42"/>
                    </a:cubicBezTo>
                    <a:lnTo>
                      <a:pt x="82" y="13"/>
                    </a:lnTo>
                    <a:cubicBezTo>
                      <a:pt x="83" y="12"/>
                      <a:pt x="84" y="12"/>
                      <a:pt x="85" y="12"/>
                    </a:cubicBezTo>
                    <a:lnTo>
                      <a:pt x="135" y="1"/>
                    </a:lnTo>
                    <a:cubicBezTo>
                      <a:pt x="136" y="0"/>
                      <a:pt x="137" y="0"/>
                      <a:pt x="138" y="1"/>
                    </a:cubicBezTo>
                    <a:lnTo>
                      <a:pt x="188" y="12"/>
                    </a:lnTo>
                    <a:cubicBezTo>
                      <a:pt x="189" y="12"/>
                      <a:pt x="190" y="12"/>
                      <a:pt x="191" y="13"/>
                    </a:cubicBezTo>
                    <a:lnTo>
                      <a:pt x="232" y="42"/>
                    </a:lnTo>
                    <a:cubicBezTo>
                      <a:pt x="233" y="43"/>
                      <a:pt x="234" y="43"/>
                      <a:pt x="234" y="44"/>
                    </a:cubicBezTo>
                    <a:lnTo>
                      <a:pt x="261" y="87"/>
                    </a:lnTo>
                    <a:cubicBezTo>
                      <a:pt x="262" y="88"/>
                      <a:pt x="262" y="89"/>
                      <a:pt x="262" y="90"/>
                    </a:cubicBezTo>
                    <a:lnTo>
                      <a:pt x="272" y="143"/>
                    </a:lnTo>
                    <a:cubicBezTo>
                      <a:pt x="273" y="144"/>
                      <a:pt x="273" y="145"/>
                      <a:pt x="272" y="146"/>
                    </a:cubicBezTo>
                    <a:lnTo>
                      <a:pt x="262" y="199"/>
                    </a:lnTo>
                    <a:close/>
                  </a:path>
                </a:pathLst>
              </a:custGeom>
              <a:solidFill>
                <a:srgbClr val="1A171B"/>
              </a:solidFill>
              <a:ln w="0" cap="flat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8" name="Picture 2" descr="D:\Project Data\MJ's Data\Assets\Pics And Logos\Human\SuccessfullDeveloper_0002.jp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03480" y="2587777"/>
              <a:ext cx="819068" cy="614301"/>
            </a:xfrm>
            <a:prstGeom prst="rect">
              <a:avLst/>
            </a:prstGeom>
            <a:noFill/>
          </p:spPr>
        </p:pic>
      </p:grpSp>
      <p:sp>
        <p:nvSpPr>
          <p:cNvPr id="23" name="Rounded Rectangle 22"/>
          <p:cNvSpPr/>
          <p:nvPr/>
        </p:nvSpPr>
        <p:spPr>
          <a:xfrm>
            <a:off x="1143000" y="1600200"/>
            <a:ext cx="3017520" cy="9144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794025" y="1600200"/>
            <a:ext cx="3017520" cy="9144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Engineering Practices</a:t>
            </a:r>
          </a:p>
        </p:txBody>
      </p:sp>
    </p:spTree>
    <p:extLst>
      <p:ext uri="{BB962C8B-B14F-4D97-AF65-F5344CB8AC3E}">
        <p14:creationId xmlns:p14="http://schemas.microsoft.com/office/powerpoint/2010/main" val="1783498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651510" y="971550"/>
            <a:ext cx="3726180" cy="1840230"/>
            <a:chOff x="0" y="0"/>
            <a:chExt cx="2608" cy="1288"/>
          </a:xfrm>
        </p:grpSpPr>
        <p:sp>
          <p:nvSpPr>
            <p:cNvPr id="2" name="AutoShape 2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74" name="Rectangle 3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Product owner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B3B3B3"/>
                  </a:solidFill>
                </a:rPr>
                <a:t>ScrumMaster</a:t>
              </a:r>
              <a:endParaRPr lang="en-US" sz="2500" dirty="0">
                <a:solidFill>
                  <a:srgbClr val="B3B3B3"/>
                </a:solidFill>
              </a:endParaRP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Team</a:t>
              </a:r>
            </a:p>
          </p:txBody>
        </p:sp>
        <p:sp>
          <p:nvSpPr>
            <p:cNvPr id="49175" name="Rectangle 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6" name="AutoShape 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7" name="AutoShape 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8" name="Rectangle 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9" name="Rectangle 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80" name="Rectangle 9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  <p:sp>
        <p:nvSpPr>
          <p:cNvPr id="26627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sym typeface="Gill Sans" charset="0"/>
              </a:rPr>
              <a:t>Scrum framework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4594860" y="4594860"/>
            <a:ext cx="3726180" cy="1840230"/>
            <a:chOff x="0" y="0"/>
            <a:chExt cx="2608" cy="1288"/>
          </a:xfrm>
        </p:grpSpPr>
        <p:sp>
          <p:nvSpPr>
            <p:cNvPr id="3" name="AutoShape 12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66" name="Rectangle 13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Product backlog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backlog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B3B3B3"/>
                  </a:solidFill>
                </a:rPr>
                <a:t>Burndown</a:t>
              </a:r>
              <a:r>
                <a:rPr lang="en-US" sz="2500" dirty="0">
                  <a:solidFill>
                    <a:srgbClr val="B3B3B3"/>
                  </a:solidFill>
                </a:rPr>
                <a:t> charts</a:t>
              </a:r>
            </a:p>
          </p:txBody>
        </p:sp>
        <p:sp>
          <p:nvSpPr>
            <p:cNvPr id="49167" name="Rectangle 1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8" name="AutoShape 1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9" name="AutoShape 1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0" name="Rectangle 1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1" name="Rectangle 1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2" name="Rectangle 19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Artifacts</a:t>
              </a:r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2800350" y="2537460"/>
            <a:ext cx="4286250" cy="2788920"/>
            <a:chOff x="0" y="0"/>
            <a:chExt cx="2608" cy="1592"/>
          </a:xfrm>
        </p:grpSpPr>
        <p:sp>
          <p:nvSpPr>
            <p:cNvPr id="26645" name="AutoShape 21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58" name="Rectangle 22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planning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review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retrospective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Daily scrum meeting</a:t>
              </a:r>
            </a:p>
          </p:txBody>
        </p:sp>
        <p:sp>
          <p:nvSpPr>
            <p:cNvPr id="49159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0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1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2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3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4" name="Rectangle 28"/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098"/>
            <a:ext cx="9144000" cy="1001713"/>
          </a:xfrm>
        </p:spPr>
        <p:txBody>
          <a:bodyPr/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en-US" sz="2800" dirty="0"/>
              <a:t>Scrum with 2 weeks Sprint Duration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2127" y="1257118"/>
            <a:ext cx="8042295" cy="4582274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4578" y="1404416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1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2998" y="1666372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2483" y="3570520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0904" y="3842751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02992" y="1402705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2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10897" y="3568808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09318" y="3841040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91955" y="1382155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3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90375" y="1644111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99860" y="3548259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8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98281" y="3820490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28336" y="1361607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4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26757" y="1623563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36241" y="3527711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9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334662" y="3799942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17299" y="1341059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5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15719" y="1603015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25204" y="3507163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10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23625" y="3779394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848858" y="1707470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394723" y="1697196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874202" y="1666372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908868" y="3906141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369379" y="3885594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858342" y="3885594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404206" y="3854770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907341" y="5541446"/>
            <a:ext cx="1583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Sprint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(2 weeks)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85675" y="5959012"/>
            <a:ext cx="932579" cy="29795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Ceremonies</a:t>
            </a:r>
          </a:p>
        </p:txBody>
      </p:sp>
      <p:sp>
        <p:nvSpPr>
          <p:cNvPr id="39" name="Oval 38"/>
          <p:cNvSpPr/>
          <p:nvPr/>
        </p:nvSpPr>
        <p:spPr>
          <a:xfrm>
            <a:off x="1438383" y="5878159"/>
            <a:ext cx="1524797" cy="44044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Mandatory meeting but not a scrum ceremony</a:t>
            </a:r>
          </a:p>
        </p:txBody>
      </p:sp>
      <p:sp>
        <p:nvSpPr>
          <p:cNvPr id="40" name="Oval 39"/>
          <p:cNvSpPr/>
          <p:nvPr/>
        </p:nvSpPr>
        <p:spPr>
          <a:xfrm>
            <a:off x="3058535" y="5930201"/>
            <a:ext cx="1369934" cy="362723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Optional meeting and not a scrum ceremony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6872619" y="3822236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817267" y="205377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10570" y="251097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30670" y="298269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65"/>
          <p:cNvGrpSpPr/>
          <p:nvPr/>
        </p:nvGrpSpPr>
        <p:grpSpPr>
          <a:xfrm>
            <a:off x="2301413" y="1664661"/>
            <a:ext cx="1359349" cy="1780854"/>
            <a:chOff x="2493197" y="1599345"/>
            <a:chExt cx="1472628" cy="1780854"/>
          </a:xfrm>
        </p:grpSpPr>
        <p:sp>
          <p:nvSpPr>
            <p:cNvPr id="46" name="Rectangle 45"/>
            <p:cNvSpPr/>
            <p:nvPr/>
          </p:nvSpPr>
          <p:spPr>
            <a:xfrm>
              <a:off x="2493197" y="1599345"/>
              <a:ext cx="1472628" cy="178085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 err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568539" y="1643865"/>
              <a:ext cx="1335641" cy="164387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2">
                      <a:lumMod val="50000"/>
                    </a:schemeClr>
                  </a:solidFill>
                </a:rPr>
                <a:t>Daily Scrum</a:t>
              </a:r>
            </a:p>
          </p:txBody>
        </p:sp>
      </p:grpSp>
      <p:cxnSp>
        <p:nvCxnSpPr>
          <p:cNvPr id="48" name="Straight Connector 47"/>
          <p:cNvCxnSpPr/>
          <p:nvPr/>
        </p:nvCxnSpPr>
        <p:spPr>
          <a:xfrm>
            <a:off x="6806086" y="457200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284300" y="206103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277603" y="251823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297703" y="298995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758030" y="206103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751333" y="251823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771433" y="298995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25606" y="2046513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318909" y="2503716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339009" y="2975432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785989" y="204651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779292" y="2503717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799392" y="2975433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37363" y="4252685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830666" y="462280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850766" y="509452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04397" y="4259945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297700" y="463006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317800" y="510178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78126" y="4259945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771429" y="463006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791529" y="510178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345702" y="4245427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339006" y="4615546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359106" y="5087262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806085" y="4245428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99388" y="470263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95719" y="1647375"/>
            <a:ext cx="4957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9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11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3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5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pmv</a:t>
            </a: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893740" y="1738214"/>
            <a:ext cx="1236510" cy="707445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Sprint Planning  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PO + SM + Dev Team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6851320" y="4564743"/>
            <a:ext cx="1308770" cy="428499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Sprint Review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(PO + SM +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</a:rPr>
              <a:t>DevTeam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) + key Stakeholders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6849739" y="5043715"/>
            <a:ext cx="1308770" cy="377372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Sprint Retrospection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(PO + SM +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</a:rPr>
              <a:t>DevTeam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79" name="Oval 78"/>
          <p:cNvSpPr/>
          <p:nvPr/>
        </p:nvSpPr>
        <p:spPr>
          <a:xfrm>
            <a:off x="2362200" y="4800600"/>
            <a:ext cx="1289802" cy="575353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Backlog Refinement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PO + SM + Dev</a:t>
            </a:r>
            <a:endParaRPr lang="en-US" sz="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5358369" y="2736598"/>
            <a:ext cx="1289802" cy="575353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Backlog Refinement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PO + SM + Dev</a:t>
            </a:r>
            <a:endParaRPr lang="en-US" sz="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89023" y="3773679"/>
            <a:ext cx="4957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9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11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3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5 pm</a:t>
            </a:r>
          </a:p>
        </p:txBody>
      </p:sp>
      <p:sp>
        <p:nvSpPr>
          <p:cNvPr id="82" name="Oval 81"/>
          <p:cNvSpPr/>
          <p:nvPr/>
        </p:nvSpPr>
        <p:spPr>
          <a:xfrm>
            <a:off x="907288" y="4109914"/>
            <a:ext cx="1272414" cy="39326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3" name="Oval 82"/>
          <p:cNvSpPr/>
          <p:nvPr/>
        </p:nvSpPr>
        <p:spPr>
          <a:xfrm>
            <a:off x="2329863" y="4089366"/>
            <a:ext cx="1272414" cy="37668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4" name="Oval 83"/>
          <p:cNvSpPr/>
          <p:nvPr/>
        </p:nvSpPr>
        <p:spPr>
          <a:xfrm>
            <a:off x="3837794" y="4089366"/>
            <a:ext cx="1272414" cy="40028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5" name="Oval 84"/>
          <p:cNvSpPr/>
          <p:nvPr/>
        </p:nvSpPr>
        <p:spPr>
          <a:xfrm>
            <a:off x="5364691" y="4079092"/>
            <a:ext cx="1272414" cy="44564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6" name="Oval 85"/>
          <p:cNvSpPr/>
          <p:nvPr/>
        </p:nvSpPr>
        <p:spPr>
          <a:xfrm>
            <a:off x="3820407" y="1923229"/>
            <a:ext cx="1272414" cy="40583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7" name="Oval 86"/>
          <p:cNvSpPr/>
          <p:nvPr/>
        </p:nvSpPr>
        <p:spPr>
          <a:xfrm>
            <a:off x="5374176" y="1911243"/>
            <a:ext cx="1272414" cy="42205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8" name="Oval 87"/>
          <p:cNvSpPr/>
          <p:nvPr/>
        </p:nvSpPr>
        <p:spPr>
          <a:xfrm>
            <a:off x="6853654" y="1870146"/>
            <a:ext cx="1272414" cy="445743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9" name="Oval 88"/>
          <p:cNvSpPr/>
          <p:nvPr/>
        </p:nvSpPr>
        <p:spPr>
          <a:xfrm>
            <a:off x="2326584" y="1915975"/>
            <a:ext cx="1272414" cy="399914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90" name="TextBox 89"/>
          <p:cNvSpPr txBox="1"/>
          <p:nvPr/>
        </p:nvSpPr>
        <p:spPr>
          <a:xfrm rot="20864786">
            <a:off x="5228737" y="5732746"/>
            <a:ext cx="2253020" cy="756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Timing of non ceremonial meetings (e.g. Backlog refinement meeting) may varies with Sprint / Team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53628" y="1045029"/>
            <a:ext cx="7882931" cy="307777"/>
          </a:xfrm>
          <a:prstGeom prst="rect">
            <a:avLst/>
          </a:prstGeom>
          <a:solidFill>
            <a:srgbClr val="004B6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Scrum Ceremonies and important meetings during one Sprint</a:t>
            </a:r>
          </a:p>
        </p:txBody>
      </p:sp>
    </p:spTree>
    <p:extLst>
      <p:ext uri="{BB962C8B-B14F-4D97-AF65-F5344CB8AC3E}">
        <p14:creationId xmlns:p14="http://schemas.microsoft.com/office/powerpoint/2010/main" val="1783498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AutoShape 1"/>
          <p:cNvSpPr>
            <a:spLocks/>
          </p:cNvSpPr>
          <p:nvPr/>
        </p:nvSpPr>
        <p:spPr bwMode="auto">
          <a:xfrm>
            <a:off x="2200386" y="326707"/>
            <a:ext cx="4583430" cy="6501765"/>
          </a:xfrm>
          <a:prstGeom prst="roundRect">
            <a:avLst>
              <a:gd name="adj" fmla="val 5981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51202" name="Rectangle 2"/>
          <p:cNvSpPr>
            <a:spLocks/>
          </p:cNvSpPr>
          <p:nvPr/>
        </p:nvSpPr>
        <p:spPr bwMode="auto">
          <a:xfrm>
            <a:off x="2556584" y="417777"/>
            <a:ext cx="3143250" cy="810304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03" name="AutoShape 3"/>
          <p:cNvSpPr>
            <a:spLocks/>
          </p:cNvSpPr>
          <p:nvPr/>
        </p:nvSpPr>
        <p:spPr bwMode="auto">
          <a:xfrm>
            <a:off x="2193170" y="416719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04" name="Rectangle 4"/>
          <p:cNvSpPr>
            <a:spLocks/>
          </p:cNvSpPr>
          <p:nvPr/>
        </p:nvSpPr>
        <p:spPr bwMode="auto">
          <a:xfrm>
            <a:off x="2200386" y="812244"/>
            <a:ext cx="560070" cy="409133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585534" y="417777"/>
            <a:ext cx="560070" cy="810304"/>
            <a:chOff x="0" y="0"/>
            <a:chExt cx="392" cy="376"/>
          </a:xfrm>
        </p:grpSpPr>
        <p:sp>
          <p:nvSpPr>
            <p:cNvPr id="51237" name="AutoShape 6"/>
            <p:cNvSpPr>
              <a:spLocks/>
            </p:cNvSpPr>
            <p:nvPr/>
          </p:nvSpPr>
          <p:spPr bwMode="auto">
            <a:xfrm rot="10800000">
              <a:off x="80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8" name="Rectangle 7"/>
            <p:cNvSpPr>
              <a:spLocks/>
            </p:cNvSpPr>
            <p:nvPr/>
          </p:nvSpPr>
          <p:spPr bwMode="auto">
            <a:xfrm>
              <a:off x="0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06" name="Rectangle 8"/>
          <p:cNvSpPr>
            <a:spLocks/>
          </p:cNvSpPr>
          <p:nvPr/>
        </p:nvSpPr>
        <p:spPr bwMode="auto">
          <a:xfrm>
            <a:off x="2404257" y="360626"/>
            <a:ext cx="3817620" cy="77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500" dirty="0">
                <a:solidFill>
                  <a:srgbClr val="FFFFFF"/>
                </a:solidFill>
              </a:rPr>
              <a:t>Sprint planning meeting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245884" y="1307355"/>
            <a:ext cx="4537932" cy="1995712"/>
            <a:chOff x="0" y="0"/>
            <a:chExt cx="2936" cy="1176"/>
          </a:xfrm>
        </p:grpSpPr>
        <p:sp>
          <p:nvSpPr>
            <p:cNvPr id="27658" name="AutoShape 10"/>
            <p:cNvSpPr>
              <a:spLocks/>
            </p:cNvSpPr>
            <p:nvPr/>
          </p:nvSpPr>
          <p:spPr bwMode="auto">
            <a:xfrm>
              <a:off x="0" y="0"/>
              <a:ext cx="2936" cy="1176"/>
            </a:xfrm>
            <a:prstGeom prst="roundRect">
              <a:avLst>
                <a:gd name="adj" fmla="val 16324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1232" name="Rectangle 11"/>
            <p:cNvSpPr>
              <a:spLocks/>
            </p:cNvSpPr>
            <p:nvPr/>
          </p:nvSpPr>
          <p:spPr bwMode="auto">
            <a:xfrm>
              <a:off x="304" y="0"/>
              <a:ext cx="1432" cy="288"/>
            </a:xfrm>
            <a:prstGeom prst="rect">
              <a:avLst/>
            </a:pr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3" name="AutoShape 12"/>
            <p:cNvSpPr>
              <a:spLocks/>
            </p:cNvSpPr>
            <p:nvPr/>
          </p:nvSpPr>
          <p:spPr bwMode="auto">
            <a:xfrm rot="10800000">
              <a:off x="1656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4" name="AutoShape 13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5" name="Rectangle 14"/>
            <p:cNvSpPr>
              <a:spLocks/>
            </p:cNvSpPr>
            <p:nvPr/>
          </p:nvSpPr>
          <p:spPr bwMode="auto">
            <a:xfrm>
              <a:off x="104" y="0"/>
              <a:ext cx="18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sz="2200" dirty="0">
                  <a:solidFill>
                    <a:srgbClr val="FFFFFF"/>
                  </a:solidFill>
                </a:rPr>
                <a:t>Sprint prioritization</a:t>
              </a:r>
            </a:p>
          </p:txBody>
        </p:sp>
        <p:sp>
          <p:nvSpPr>
            <p:cNvPr id="51236" name="Rectangle 15"/>
            <p:cNvSpPr>
              <a:spLocks/>
            </p:cNvSpPr>
            <p:nvPr/>
          </p:nvSpPr>
          <p:spPr bwMode="auto">
            <a:xfrm>
              <a:off x="40" y="336"/>
              <a:ext cx="2720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Analyze and evaluate product backlog</a:t>
              </a:r>
            </a:p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Select sprint goal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2430304" y="3371850"/>
            <a:ext cx="4210526" cy="3257548"/>
            <a:chOff x="-11" y="0"/>
            <a:chExt cx="2947" cy="2017"/>
          </a:xfrm>
        </p:grpSpPr>
        <p:sp>
          <p:nvSpPr>
            <p:cNvPr id="27665" name="AutoShape 17"/>
            <p:cNvSpPr>
              <a:spLocks/>
            </p:cNvSpPr>
            <p:nvPr/>
          </p:nvSpPr>
          <p:spPr bwMode="auto">
            <a:xfrm>
              <a:off x="-11" y="169"/>
              <a:ext cx="2936" cy="1848"/>
            </a:xfrm>
            <a:prstGeom prst="roundRect">
              <a:avLst>
                <a:gd name="adj" fmla="val 10389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1226" name="Rectangle 18"/>
            <p:cNvSpPr>
              <a:spLocks/>
            </p:cNvSpPr>
            <p:nvPr/>
          </p:nvSpPr>
          <p:spPr bwMode="auto">
            <a:xfrm>
              <a:off x="304" y="0"/>
              <a:ext cx="1432" cy="288"/>
            </a:xfrm>
            <a:prstGeom prst="rect">
              <a:avLst/>
            </a:pr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7" name="AutoShape 19"/>
            <p:cNvSpPr>
              <a:spLocks/>
            </p:cNvSpPr>
            <p:nvPr/>
          </p:nvSpPr>
          <p:spPr bwMode="auto">
            <a:xfrm rot="10800000">
              <a:off x="1656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8" name="AutoShape 20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9" name="Rectangle 21"/>
            <p:cNvSpPr>
              <a:spLocks/>
            </p:cNvSpPr>
            <p:nvPr/>
          </p:nvSpPr>
          <p:spPr bwMode="auto">
            <a:xfrm>
              <a:off x="104" y="0"/>
              <a:ext cx="16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sz="2200" dirty="0">
                  <a:solidFill>
                    <a:srgbClr val="FFFFFF"/>
                  </a:solidFill>
                </a:rPr>
                <a:t>Sprint planning</a:t>
              </a:r>
            </a:p>
          </p:txBody>
        </p:sp>
        <p:sp>
          <p:nvSpPr>
            <p:cNvPr id="51230" name="Rectangle 22"/>
            <p:cNvSpPr>
              <a:spLocks/>
            </p:cNvSpPr>
            <p:nvPr/>
          </p:nvSpPr>
          <p:spPr bwMode="auto">
            <a:xfrm>
              <a:off x="40" y="336"/>
              <a:ext cx="2896" cy="1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Decide how to achieve sprint goal (design)</a:t>
              </a:r>
            </a:p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Create sprint backlog (tasks) from product backlog items (user stories / features)</a:t>
              </a:r>
            </a:p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Estimate sprint backlog in hours</a:t>
              </a:r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6640830" y="1851660"/>
            <a:ext cx="2274570" cy="1040130"/>
            <a:chOff x="0" y="0"/>
            <a:chExt cx="1592" cy="728"/>
          </a:xfrm>
        </p:grpSpPr>
        <p:sp>
          <p:nvSpPr>
            <p:cNvPr id="51223" name="Line 24"/>
            <p:cNvSpPr>
              <a:spLocks noChangeShapeType="1"/>
            </p:cNvSpPr>
            <p:nvPr/>
          </p:nvSpPr>
          <p:spPr bwMode="auto">
            <a:xfrm flipH="1">
              <a:off x="0" y="363"/>
              <a:ext cx="5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73" name="AutoShape 25"/>
            <p:cNvSpPr>
              <a:spLocks/>
            </p:cNvSpPr>
            <p:nvPr/>
          </p:nvSpPr>
          <p:spPr bwMode="auto">
            <a:xfrm>
              <a:off x="528" y="0"/>
              <a:ext cx="1064" cy="728"/>
            </a:xfrm>
            <a:prstGeom prst="roundRect">
              <a:avLst>
                <a:gd name="adj" fmla="val 26370"/>
              </a:avLst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25400">
              <a:solidFill>
                <a:srgbClr val="910000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Sprint</a:t>
              </a:r>
            </a:p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goal</a:t>
              </a:r>
            </a:p>
          </p:txBody>
        </p:sp>
      </p:grpSp>
      <p:sp>
        <p:nvSpPr>
          <p:cNvPr id="51210" name="Line 26"/>
          <p:cNvSpPr>
            <a:spLocks noChangeShapeType="1"/>
          </p:cNvSpPr>
          <p:nvPr/>
        </p:nvSpPr>
        <p:spPr bwMode="auto">
          <a:xfrm flipH="1">
            <a:off x="1628775" y="13501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6640830" y="4160520"/>
            <a:ext cx="2274570" cy="1040130"/>
            <a:chOff x="0" y="0"/>
            <a:chExt cx="1592" cy="728"/>
          </a:xfrm>
        </p:grpSpPr>
        <p:sp>
          <p:nvSpPr>
            <p:cNvPr id="27676" name="AutoShape 28"/>
            <p:cNvSpPr>
              <a:spLocks/>
            </p:cNvSpPr>
            <p:nvPr/>
          </p:nvSpPr>
          <p:spPr bwMode="auto">
            <a:xfrm>
              <a:off x="528" y="0"/>
              <a:ext cx="1064" cy="728"/>
            </a:xfrm>
            <a:prstGeom prst="roundRect">
              <a:avLst>
                <a:gd name="adj" fmla="val 26370"/>
              </a:avLst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25400">
              <a:solidFill>
                <a:srgbClr val="910000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Sprint</a:t>
              </a:r>
            </a:p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backlog</a:t>
              </a:r>
            </a:p>
          </p:txBody>
        </p:sp>
        <p:sp>
          <p:nvSpPr>
            <p:cNvPr id="51222" name="Line 29"/>
            <p:cNvSpPr>
              <a:spLocks noChangeShapeType="1"/>
            </p:cNvSpPr>
            <p:nvPr/>
          </p:nvSpPr>
          <p:spPr bwMode="auto">
            <a:xfrm flipH="1">
              <a:off x="0" y="363"/>
              <a:ext cx="5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78" name="AutoShape 30"/>
          <p:cNvSpPr>
            <a:spLocks/>
          </p:cNvSpPr>
          <p:nvPr/>
        </p:nvSpPr>
        <p:spPr bwMode="auto">
          <a:xfrm>
            <a:off x="262890" y="30746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Business conditions</a:t>
            </a:r>
          </a:p>
        </p:txBody>
      </p:sp>
      <p:sp>
        <p:nvSpPr>
          <p:cNvPr id="27679" name="AutoShape 31"/>
          <p:cNvSpPr>
            <a:spLocks/>
          </p:cNvSpPr>
          <p:nvPr/>
        </p:nvSpPr>
        <p:spPr bwMode="auto">
          <a:xfrm>
            <a:off x="262890" y="9029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Team capacity</a:t>
            </a:r>
          </a:p>
        </p:txBody>
      </p:sp>
      <p:sp>
        <p:nvSpPr>
          <p:cNvPr id="27680" name="AutoShape 32"/>
          <p:cNvSpPr>
            <a:spLocks/>
          </p:cNvSpPr>
          <p:nvPr/>
        </p:nvSpPr>
        <p:spPr bwMode="auto">
          <a:xfrm>
            <a:off x="262890" y="198882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Product backlog</a:t>
            </a:r>
          </a:p>
        </p:txBody>
      </p:sp>
      <p:sp>
        <p:nvSpPr>
          <p:cNvPr id="27681" name="AutoShape 33"/>
          <p:cNvSpPr>
            <a:spLocks/>
          </p:cNvSpPr>
          <p:nvPr/>
        </p:nvSpPr>
        <p:spPr bwMode="auto">
          <a:xfrm>
            <a:off x="262890" y="52463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Technology</a:t>
            </a:r>
          </a:p>
        </p:txBody>
      </p:sp>
      <p:sp>
        <p:nvSpPr>
          <p:cNvPr id="27682" name="AutoShape 34"/>
          <p:cNvSpPr>
            <a:spLocks/>
          </p:cNvSpPr>
          <p:nvPr/>
        </p:nvSpPr>
        <p:spPr bwMode="auto">
          <a:xfrm>
            <a:off x="262890" y="416052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Current product</a:t>
            </a:r>
          </a:p>
        </p:txBody>
      </p:sp>
      <p:sp>
        <p:nvSpPr>
          <p:cNvPr id="51217" name="Line 35"/>
          <p:cNvSpPr>
            <a:spLocks noChangeShapeType="1"/>
          </p:cNvSpPr>
          <p:nvPr/>
        </p:nvSpPr>
        <p:spPr bwMode="auto">
          <a:xfrm flipH="1">
            <a:off x="1628775" y="243601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18" name="Line 36"/>
          <p:cNvSpPr>
            <a:spLocks noChangeShapeType="1"/>
          </p:cNvSpPr>
          <p:nvPr/>
        </p:nvSpPr>
        <p:spPr bwMode="auto">
          <a:xfrm flipH="1">
            <a:off x="1628775" y="35218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19" name="Line 37"/>
          <p:cNvSpPr>
            <a:spLocks noChangeShapeType="1"/>
          </p:cNvSpPr>
          <p:nvPr/>
        </p:nvSpPr>
        <p:spPr bwMode="auto">
          <a:xfrm flipH="1">
            <a:off x="1628775" y="460771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20" name="Line 38"/>
          <p:cNvSpPr>
            <a:spLocks noChangeShapeType="1"/>
          </p:cNvSpPr>
          <p:nvPr/>
        </p:nvSpPr>
        <p:spPr bwMode="auto">
          <a:xfrm flipH="1">
            <a:off x="1628775" y="56935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en-US" sz="2800" dirty="0">
                <a:sym typeface="Gill Sans" charset="0"/>
              </a:rPr>
              <a:t>Sprint planning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idx="1"/>
          </p:nvPr>
        </p:nvSpPr>
        <p:spPr>
          <a:xfrm>
            <a:off x="308610" y="1095852"/>
            <a:ext cx="8515350" cy="3030378"/>
          </a:xfrm>
        </p:spPr>
        <p:txBody>
          <a:bodyPr>
            <a:normAutofit fontScale="92500"/>
          </a:bodyPr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Team selects items from the product backlog they can commit to completing</a:t>
            </a:r>
          </a:p>
          <a:p>
            <a:pPr marL="628650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Sprint backlog is created</a:t>
            </a:r>
          </a:p>
          <a:p>
            <a:pPr marL="937260" lvl="1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400" dirty="0">
                <a:sym typeface="Gill Sans" charset="0"/>
              </a:rPr>
              <a:t>Tasks are identified and each is estimated (1-16 hours)</a:t>
            </a:r>
          </a:p>
          <a:p>
            <a:pPr marL="937260" lvl="1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400" dirty="0">
                <a:sym typeface="Gill Sans" charset="0"/>
              </a:rPr>
              <a:t>Collaboratively, not done alone by the </a:t>
            </a:r>
            <a:r>
              <a:rPr lang="en-US" sz="2400" dirty="0" err="1">
                <a:sym typeface="Gill Sans" charset="0"/>
              </a:rPr>
              <a:t>ScrumMaster</a:t>
            </a:r>
            <a:endParaRPr lang="en-US" sz="2400" dirty="0">
              <a:sym typeface="Gill Sans" charset="0"/>
            </a:endParaRPr>
          </a:p>
          <a:p>
            <a:pPr marL="628650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High-level design is considered</a:t>
            </a:r>
          </a:p>
        </p:txBody>
      </p:sp>
      <p:sp>
        <p:nvSpPr>
          <p:cNvPr id="53251" name="Line 3"/>
          <p:cNvSpPr>
            <a:spLocks noChangeShapeType="1"/>
          </p:cNvSpPr>
          <p:nvPr/>
        </p:nvSpPr>
        <p:spPr bwMode="auto">
          <a:xfrm flipH="1">
            <a:off x="4194810" y="5337810"/>
            <a:ext cx="575787" cy="0"/>
          </a:xfrm>
          <a:prstGeom prst="line">
            <a:avLst/>
          </a:prstGeom>
          <a:noFill/>
          <a:ln w="50800">
            <a:solidFill>
              <a:srgbClr val="577AB1">
                <a:alpha val="50195"/>
              </a:srgbClr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2" name="Rectangle 4"/>
          <p:cNvSpPr>
            <a:spLocks/>
          </p:cNvSpPr>
          <p:nvPr/>
        </p:nvSpPr>
        <p:spPr bwMode="auto">
          <a:xfrm>
            <a:off x="692944" y="4151948"/>
            <a:ext cx="3509010" cy="23431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>
            <a:outerShdw dist="101599" dir="3119987" algn="ctr" rotWithShape="0">
              <a:schemeClr val="bg2">
                <a:alpha val="74997"/>
              </a:schemeClr>
            </a:outerShdw>
          </a:effectLst>
        </p:spPr>
        <p:txBody>
          <a:bodyPr lIns="137160" tIns="137160" rIns="137160" bIns="137160"/>
          <a:lstStyle/>
          <a:p>
            <a:pPr>
              <a:lnSpc>
                <a:spcPct val="90000"/>
              </a:lnSpc>
              <a:tabLst>
                <a:tab pos="411480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mic Sans MS" pitchFamily="80" charset="0"/>
                <a:ea typeface="Comic Sans MS" pitchFamily="80" charset="0"/>
                <a:cs typeface="Comic Sans MS" pitchFamily="80" charset="0"/>
                <a:sym typeface="Comic Sans MS" pitchFamily="80" charset="0"/>
              </a:rPr>
              <a:t>As a vacation planner, I want to see photos of the hotels.</a:t>
            </a:r>
          </a:p>
          <a:p>
            <a:pPr>
              <a:lnSpc>
                <a:spcPct val="90000"/>
              </a:lnSpc>
              <a:tabLst>
                <a:tab pos="411480" algn="l"/>
              </a:tabLst>
              <a:defRPr/>
            </a:pPr>
            <a:endParaRPr lang="en-US" dirty="0">
              <a:solidFill>
                <a:schemeClr val="tx1"/>
              </a:solidFill>
              <a:latin typeface="Comic Sans MS" pitchFamily="80" charset="0"/>
              <a:ea typeface="Comic Sans MS" pitchFamily="80" charset="0"/>
              <a:cs typeface="Comic Sans MS" pitchFamily="80" charset="0"/>
              <a:sym typeface="Comic Sans MS" pitchFamily="80" charset="0"/>
            </a:endParaRP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4777740" y="4309110"/>
            <a:ext cx="4069080" cy="2057400"/>
            <a:chOff x="0" y="0"/>
            <a:chExt cx="2848" cy="1440"/>
          </a:xfrm>
        </p:grpSpPr>
        <p:sp>
          <p:nvSpPr>
            <p:cNvPr id="3" name="AutoShape 6"/>
            <p:cNvSpPr>
              <a:spLocks/>
            </p:cNvSpPr>
            <p:nvPr/>
          </p:nvSpPr>
          <p:spPr bwMode="auto">
            <a:xfrm>
              <a:off x="0" y="0"/>
              <a:ext cx="2848" cy="1440"/>
            </a:xfrm>
            <a:prstGeom prst="roundRect">
              <a:avLst>
                <a:gd name="adj" fmla="val 13333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3255" name="Rectangle 7"/>
            <p:cNvSpPr>
              <a:spLocks/>
            </p:cNvSpPr>
            <p:nvPr/>
          </p:nvSpPr>
          <p:spPr bwMode="auto">
            <a:xfrm>
              <a:off x="40" y="48"/>
              <a:ext cx="2760" cy="1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Code the middle tier (8 hours)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Code the user interface (4)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Write test fixtures (4)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Code the </a:t>
              </a:r>
              <a:r>
                <a:rPr lang="en-US" sz="2000" dirty="0" err="1">
                  <a:solidFill>
                    <a:srgbClr val="FFFFFF"/>
                  </a:solidFill>
                </a:rPr>
                <a:t>foo</a:t>
              </a:r>
              <a:r>
                <a:rPr lang="en-US" sz="2000" dirty="0">
                  <a:solidFill>
                    <a:srgbClr val="FFFFFF"/>
                  </a:solidFill>
                </a:rPr>
                <a:t> class (6)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Update performance tests (4)</a:t>
              </a:r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en-US" sz="2800" dirty="0">
                <a:sym typeface="Gill Sans" charset="0"/>
              </a:rPr>
              <a:t>The daily scrum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idx="1"/>
          </p:nvPr>
        </p:nvSpPr>
        <p:spPr>
          <a:xfrm>
            <a:off x="308610" y="1440180"/>
            <a:ext cx="8515350" cy="4926330"/>
          </a:xfrm>
        </p:spPr>
        <p:txBody>
          <a:bodyPr/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Parameters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Daily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15-minutes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Stand-up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Not for problem solving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Whole world is invited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Only team members, </a:t>
            </a:r>
            <a:r>
              <a:rPr lang="en-US" dirty="0" err="1">
                <a:sym typeface="Gill Sans" charset="0"/>
              </a:rPr>
              <a:t>ScrumMaster</a:t>
            </a:r>
            <a:r>
              <a:rPr lang="en-US" dirty="0">
                <a:sym typeface="Gill Sans" charset="0"/>
              </a:rPr>
              <a:t>, product owner, can talk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Helps avoid other unnecessary meetings</a:t>
            </a: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4925" y="707232"/>
            <a:ext cx="3714750" cy="2783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900" dirty="0">
                <a:sym typeface="Gill Sans" charset="0"/>
              </a:rPr>
              <a:t>Everyone answers 3 questions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 idx="1"/>
          </p:nvPr>
        </p:nvSpPr>
        <p:spPr>
          <a:xfrm>
            <a:off x="314325" y="5516061"/>
            <a:ext cx="8515350" cy="1028700"/>
          </a:xfrm>
        </p:spPr>
        <p:txBody>
          <a:bodyPr/>
          <a:lstStyle/>
          <a:p>
            <a:pPr marL="628650">
              <a:lnSpc>
                <a:spcPct val="7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These are </a:t>
            </a:r>
            <a:r>
              <a:rPr lang="en-US" i="1" dirty="0">
                <a:solidFill>
                  <a:srgbClr val="FF0000"/>
                </a:solidFill>
                <a:sym typeface="Gill Sans" charset="0"/>
              </a:rPr>
              <a:t>not</a:t>
            </a:r>
            <a:r>
              <a:rPr lang="en-US" dirty="0">
                <a:sym typeface="Gill Sans" charset="0"/>
              </a:rPr>
              <a:t> status for the </a:t>
            </a:r>
            <a:r>
              <a:rPr lang="en-US" dirty="0" err="1">
                <a:sym typeface="Gill Sans" charset="0"/>
              </a:rPr>
              <a:t>ScrumMaster</a:t>
            </a:r>
            <a:endParaRPr lang="en-US" dirty="0">
              <a:sym typeface="Gill Sans" charset="0"/>
            </a:endParaRPr>
          </a:p>
          <a:p>
            <a:pPr marL="937260" lvl="1">
              <a:lnSpc>
                <a:spcPct val="7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They are commitments in front of peers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374310" y="1144112"/>
            <a:ext cx="6183630" cy="1371600"/>
            <a:chOff x="0" y="0"/>
            <a:chExt cx="4328" cy="960"/>
          </a:xfrm>
        </p:grpSpPr>
        <p:sp>
          <p:nvSpPr>
            <p:cNvPr id="2" name="AutoShape 4"/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00" dirty="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What did you do yesterday?</a:t>
              </a:r>
            </a:p>
          </p:txBody>
        </p: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4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outerShdw dist="101600" dir="2700000" algn="ctr" rotWithShape="0">
                  <a:schemeClr val="bg2">
                    <a:alpha val="79999"/>
                  </a:schemeClr>
                </a:outerShdw>
              </a:effectLst>
            </p:spPr>
          </p:pic>
          <p:sp>
            <p:nvSpPr>
              <p:cNvPr id="30727" name="Rectangle 7"/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5399" dir="135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lIns="50800" tIns="50800" rIns="50800" bIns="5080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 dirty="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1</a:t>
                </a:r>
              </a:p>
            </p:txBody>
          </p:sp>
        </p:grpSp>
      </p:grp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404790" y="2542089"/>
            <a:ext cx="6183630" cy="1371600"/>
            <a:chOff x="0" y="0"/>
            <a:chExt cx="4328" cy="960"/>
          </a:xfrm>
        </p:grpSpPr>
        <p:sp>
          <p:nvSpPr>
            <p:cNvPr id="30729" name="AutoShape 9"/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00" dirty="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What will you do today?</a:t>
              </a:r>
            </a:p>
          </p:txBody>
        </p:sp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30731" name="Picture 1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outerShdw dist="101600" dir="2700000" algn="ctr" rotWithShape="0">
                  <a:schemeClr val="bg2">
                    <a:alpha val="79999"/>
                  </a:schemeClr>
                </a:outerShdw>
              </a:effectLst>
            </p:spPr>
          </p:pic>
          <p:sp>
            <p:nvSpPr>
              <p:cNvPr id="5" name="Rectangle 12"/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5399" dir="135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lIns="50800" tIns="50800" rIns="50800" bIns="5080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 dirty="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2</a:t>
                </a:r>
              </a:p>
            </p:txBody>
          </p:sp>
        </p:grpSp>
      </p:grp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1328590" y="3806190"/>
            <a:ext cx="6183630" cy="1371600"/>
            <a:chOff x="0" y="0"/>
            <a:chExt cx="4328" cy="960"/>
          </a:xfrm>
        </p:grpSpPr>
        <p:sp>
          <p:nvSpPr>
            <p:cNvPr id="30734" name="AutoShape 14"/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00" dirty="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Is anything in your way?</a:t>
              </a:r>
            </a:p>
          </p:txBody>
        </p:sp>
        <p:grpSp>
          <p:nvGrpSpPr>
            <p:cNvPr id="10" name="Group 15"/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30736" name="Picture 1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outerShdw dist="101600" dir="2700000" algn="ctr" rotWithShape="0">
                  <a:schemeClr val="bg2">
                    <a:alpha val="79999"/>
                  </a:schemeClr>
                </a:outerShdw>
              </a:effectLst>
            </p:spPr>
          </p:pic>
          <p:sp>
            <p:nvSpPr>
              <p:cNvPr id="30737" name="Rectangle 17"/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5399" dir="135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lIns="50800" tIns="50800" rIns="50800" bIns="5080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 dirty="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3</a:t>
                </a:r>
              </a:p>
            </p:txBody>
          </p:sp>
        </p:grpSp>
      </p:grpSp>
    </p:spTree>
  </p:cSld>
  <p:clrMapOvr>
    <a:masterClrMapping/>
  </p:clrMapOvr>
  <p:transition spd="slow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en-US" sz="3200" dirty="0">
                <a:sym typeface="Gill Sans" charset="0"/>
              </a:rPr>
              <a:t>The sprint review</a:t>
            </a:r>
          </a:p>
        </p:txBody>
      </p:sp>
      <p:sp>
        <p:nvSpPr>
          <p:cNvPr id="31747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Team presents what it accomplished during the sprint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Typically takes the form of a demo of new features or underlying architecture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Informal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2-hour prep time rule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No slides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Whole team participates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Invite the world</a:t>
            </a: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7940" y="4686300"/>
            <a:ext cx="2508885" cy="167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63490" y="3200400"/>
            <a:ext cx="2508885" cy="167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en-US" sz="2800" dirty="0">
                <a:sym typeface="Gill Sans" charset="0"/>
              </a:rPr>
              <a:t>Sprint retrospective</a:t>
            </a:r>
          </a:p>
        </p:txBody>
      </p:sp>
      <p:sp>
        <p:nvSpPr>
          <p:cNvPr id="32771" name="Rectangle 2"/>
          <p:cNvSpPr>
            <a:spLocks noGrp="1" noChangeArrowheads="1"/>
          </p:cNvSpPr>
          <p:nvPr>
            <p:ph idx="1"/>
          </p:nvPr>
        </p:nvSpPr>
        <p:spPr>
          <a:xfrm>
            <a:off x="308610" y="1440180"/>
            <a:ext cx="8515350" cy="4869180"/>
          </a:xfrm>
        </p:spPr>
        <p:txBody>
          <a:bodyPr/>
          <a:lstStyle/>
          <a:p>
            <a:pPr marL="628650">
              <a:lnSpc>
                <a:spcPct val="80000"/>
              </a:lnSpc>
            </a:pPr>
            <a:r>
              <a:rPr lang="en-US" dirty="0"/>
              <a:t>Periodically take a look at what is and is not working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Typically 15–30 minutes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Done after every sprint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Whole team participates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 err="1"/>
              <a:t>ScrumMaster</a:t>
            </a:r>
            <a:endParaRPr lang="en-US" dirty="0"/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Product owner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Team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Possibly customers and others</a:t>
            </a:r>
          </a:p>
        </p:txBody>
      </p:sp>
    </p:spTree>
  </p:cSld>
  <p:clrMapOvr>
    <a:masterClrMapping/>
  </p:clrMapOvr>
  <p:transition spd="slow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sym typeface="Gill Sans" charset="0"/>
              </a:rPr>
              <a:t>Start / Stop / Continue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idx="1"/>
          </p:nvPr>
        </p:nvSpPr>
        <p:spPr>
          <a:xfrm>
            <a:off x="308610" y="1440180"/>
            <a:ext cx="8515350" cy="1257300"/>
          </a:xfrm>
        </p:spPr>
        <p:txBody>
          <a:bodyPr/>
          <a:lstStyle/>
          <a:p>
            <a:pPr marL="628650"/>
            <a:r>
              <a:rPr lang="en-US" dirty="0"/>
              <a:t>Whole team gathers and discusses what they</a:t>
            </a:r>
            <a:r>
              <a:rPr lang="ja-JP" altLang="en-US"/>
              <a:t>’</a:t>
            </a:r>
            <a:r>
              <a:rPr lang="en-US" altLang="ja-JP" dirty="0"/>
              <a:t>d like to:</a:t>
            </a:r>
            <a:endParaRPr lang="en-US" dirty="0"/>
          </a:p>
        </p:txBody>
      </p:sp>
      <p:sp>
        <p:nvSpPr>
          <p:cNvPr id="2" name="AutoShape 3"/>
          <p:cNvSpPr>
            <a:spLocks/>
          </p:cNvSpPr>
          <p:nvPr/>
        </p:nvSpPr>
        <p:spPr bwMode="auto">
          <a:xfrm>
            <a:off x="1348740" y="253746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Start doing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ill Sans" pitchFamily="80" charset="0"/>
              <a:ea typeface="Gill Sans" pitchFamily="80" charset="0"/>
              <a:cs typeface="Gill Sans" pitchFamily="80" charset="0"/>
              <a:sym typeface="Gill Sans" pitchFamily="80" charset="0"/>
            </a:endParaRPr>
          </a:p>
        </p:txBody>
      </p:sp>
      <p:sp>
        <p:nvSpPr>
          <p:cNvPr id="33796" name="AutoShape 4"/>
          <p:cNvSpPr>
            <a:spLocks/>
          </p:cNvSpPr>
          <p:nvPr/>
        </p:nvSpPr>
        <p:spPr bwMode="auto">
          <a:xfrm>
            <a:off x="2846070" y="364617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Stop doing</a:t>
            </a:r>
          </a:p>
        </p:txBody>
      </p:sp>
      <p:sp>
        <p:nvSpPr>
          <p:cNvPr id="33797" name="AutoShape 5"/>
          <p:cNvSpPr>
            <a:spLocks/>
          </p:cNvSpPr>
          <p:nvPr/>
        </p:nvSpPr>
        <p:spPr bwMode="auto">
          <a:xfrm>
            <a:off x="4343400" y="475488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Continue doing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ill Sans" pitchFamily="80" charset="0"/>
              <a:ea typeface="Gill Sans" pitchFamily="80" charset="0"/>
              <a:cs typeface="Gill Sans" pitchFamily="80" charset="0"/>
              <a:sym typeface="Gill Sans" pitchFamily="80" charset="0"/>
            </a:endParaRPr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005840" y="4366260"/>
            <a:ext cx="2788920" cy="2108835"/>
            <a:chOff x="0" y="0"/>
            <a:chExt cx="1951" cy="1476"/>
          </a:xfrm>
        </p:grpSpPr>
        <p:pic>
          <p:nvPicPr>
            <p:cNvPr id="63495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1951" cy="147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63496" name="Rectangle 8"/>
            <p:cNvSpPr>
              <a:spLocks/>
            </p:cNvSpPr>
            <p:nvPr/>
          </p:nvSpPr>
          <p:spPr bwMode="auto">
            <a:xfrm>
              <a:off x="102" y="144"/>
              <a:ext cx="1576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2300" dirty="0">
                  <a:solidFill>
                    <a:srgbClr val="FF0000"/>
                  </a:solidFill>
                  <a:latin typeface="Comic Sans MS" pitchFamily="66" charset="0"/>
                  <a:sym typeface="Comic Sans MS" pitchFamily="66" charset="0"/>
                </a:rPr>
                <a:t>This is just one of many ways to do a sprint retrospective.</a:t>
              </a:r>
            </a:p>
          </p:txBody>
        </p:sp>
      </p:grpSp>
    </p:spTree>
  </p:cSld>
  <p:clrMapOvr>
    <a:masterClrMapping/>
  </p:clrMapOvr>
  <p:transition spd="med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651510" y="971550"/>
            <a:ext cx="3726180" cy="1840230"/>
            <a:chOff x="0" y="0"/>
            <a:chExt cx="2608" cy="1288"/>
          </a:xfrm>
        </p:grpSpPr>
        <p:sp>
          <p:nvSpPr>
            <p:cNvPr id="2" name="AutoShape 2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58" name="Rectangle 3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Product owner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B3B3B3"/>
                  </a:solidFill>
                </a:rPr>
                <a:t>ScrumMaster</a:t>
              </a:r>
              <a:endParaRPr lang="en-US" sz="2500" dirty="0">
                <a:solidFill>
                  <a:srgbClr val="B3B3B3"/>
                </a:solidFill>
              </a:endParaRP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Team</a:t>
              </a:r>
            </a:p>
          </p:txBody>
        </p:sp>
        <p:sp>
          <p:nvSpPr>
            <p:cNvPr id="65559" name="Rectangle 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0" name="AutoShape 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1" name="AutoShape 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2" name="Rectangle 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3" name="Rectangle 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4" name="Rectangle 9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  <p:sp>
        <p:nvSpPr>
          <p:cNvPr id="34819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sym typeface="Gill Sans" charset="0"/>
              </a:rPr>
              <a:t>Scrum framework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846070" y="2423160"/>
            <a:ext cx="3726180" cy="2274570"/>
            <a:chOff x="0" y="0"/>
            <a:chExt cx="2608" cy="1592"/>
          </a:xfrm>
        </p:grpSpPr>
        <p:sp>
          <p:nvSpPr>
            <p:cNvPr id="3" name="AutoShape 12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50" name="Rectangle 13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planning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review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retrospective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Daily scrum meeting</a:t>
              </a:r>
            </a:p>
          </p:txBody>
        </p:sp>
        <p:sp>
          <p:nvSpPr>
            <p:cNvPr id="65551" name="Rectangle 1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2" name="AutoShape 1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3" name="AutoShape 1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4" name="Rectangle 1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5" name="Rectangle 1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6" name="Rectangle 19"/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4594860" y="4594860"/>
            <a:ext cx="3726180" cy="1840230"/>
            <a:chOff x="0" y="0"/>
            <a:chExt cx="2608" cy="1288"/>
          </a:xfrm>
        </p:grpSpPr>
        <p:sp>
          <p:nvSpPr>
            <p:cNvPr id="34837" name="AutoShape 21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42" name="Rectangle 22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Burndown</a:t>
              </a:r>
              <a:r>
                <a:rPr lang="en-US" sz="2500" dirty="0">
                  <a:solidFill>
                    <a:srgbClr val="FFFFFF"/>
                  </a:solidFill>
                </a:rPr>
                <a:t> charts</a:t>
              </a:r>
            </a:p>
          </p:txBody>
        </p:sp>
        <p:sp>
          <p:nvSpPr>
            <p:cNvPr id="65543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4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5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6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7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8" name="Rectangle 28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Artifacts</a:t>
              </a:r>
            </a:p>
          </p:txBody>
        </p:sp>
      </p:grpSp>
    </p:spTree>
  </p:cSld>
  <p:clrMapOvr>
    <a:masterClrMapping/>
  </p:clrMapOvr>
  <p:transition spd="med">
    <p:pull dir="r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3"/>
            <a:ext cx="9144000" cy="1001713"/>
          </a:xfrm>
        </p:spPr>
        <p:txBody>
          <a:bodyPr/>
          <a:lstStyle/>
          <a:p>
            <a:pPr algn="l"/>
            <a:br>
              <a:rPr lang="en-US" sz="2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	Requirement</a:t>
            </a:r>
          </a:p>
        </p:txBody>
      </p:sp>
      <p:pic>
        <p:nvPicPr>
          <p:cNvPr id="1026" name="Picture 2" descr="D:\Users\vivsinha\Desktop\images 1\antiarchitectu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066800"/>
            <a:ext cx="7684476" cy="49949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498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sym typeface="Gill Sans" charset="0"/>
              </a:rPr>
              <a:t>Product backlog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idx="1"/>
          </p:nvPr>
        </p:nvSpPr>
        <p:spPr>
          <a:xfrm>
            <a:off x="4034790" y="1565910"/>
            <a:ext cx="4937760" cy="4766310"/>
          </a:xfrm>
        </p:spPr>
        <p:txBody>
          <a:bodyPr/>
          <a:lstStyle/>
          <a:p>
            <a:pPr marL="494348" indent="-265748">
              <a:lnSpc>
                <a:spcPct val="80000"/>
              </a:lnSpc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The requirements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A list of all desired work on the project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Ideally expressed such that each item has value to the users or customers of the product 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Prioritized by the product owner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Reprioritized at the start of each sprint</a:t>
            </a: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170" y="2988945"/>
            <a:ext cx="4046220" cy="167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4"/>
          <p:cNvSpPr>
            <a:spLocks/>
          </p:cNvSpPr>
          <p:nvPr/>
        </p:nvSpPr>
        <p:spPr bwMode="auto">
          <a:xfrm>
            <a:off x="1428750" y="5349240"/>
            <a:ext cx="2526030" cy="9144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This is the product backlog</a:t>
            </a:r>
          </a:p>
        </p:txBody>
      </p:sp>
      <p:sp>
        <p:nvSpPr>
          <p:cNvPr id="67589" name="Line 5"/>
          <p:cNvSpPr>
            <a:spLocks noChangeShapeType="1"/>
          </p:cNvSpPr>
          <p:nvPr/>
        </p:nvSpPr>
        <p:spPr bwMode="auto">
          <a:xfrm>
            <a:off x="982980" y="4137660"/>
            <a:ext cx="387192" cy="1371600"/>
          </a:xfrm>
          <a:prstGeom prst="line">
            <a:avLst/>
          </a:prstGeom>
          <a:noFill/>
          <a:ln w="38100">
            <a:solidFill>
              <a:srgbClr val="033F7F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754156"/>
              </p:ext>
            </p:extLst>
          </p:nvPr>
        </p:nvGraphicFramePr>
        <p:xfrm>
          <a:off x="650011" y="1035425"/>
          <a:ext cx="7596066" cy="5299077"/>
        </p:xfrm>
        <a:graphic>
          <a:graphicData uri="http://schemas.openxmlformats.org/drawingml/2006/table">
            <a:tbl>
              <a:tblPr/>
              <a:tblGrid>
                <a:gridCol w="5701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35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</a:rPr>
                        <a:t>Backlog item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</a:rPr>
                        <a:t>Estimate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Allow a guest to make a reservation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 (story points)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613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As a guest, I want to cancel a reservation.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2488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As a guest, I want to change the dates of a reservation.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0900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As a hotel employee, I can run Revenue reports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Improve exception handling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013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...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425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...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Sample 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2694188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ym typeface="Gill Sans" charset="0"/>
              </a:rPr>
              <a:t>The sprint goal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idx="1"/>
          </p:nvPr>
        </p:nvSpPr>
        <p:spPr>
          <a:xfrm>
            <a:off x="308610" y="1303020"/>
            <a:ext cx="8515350" cy="1131570"/>
          </a:xfrm>
        </p:spPr>
        <p:txBody>
          <a:bodyPr/>
          <a:lstStyle/>
          <a:p>
            <a:pPr marL="628650"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A short statement of what the work will be focused on during the sprint</a:t>
            </a:r>
          </a:p>
        </p:txBody>
      </p:sp>
      <p:sp>
        <p:nvSpPr>
          <p:cNvPr id="2" name="AutoShape 3"/>
          <p:cNvSpPr>
            <a:spLocks/>
          </p:cNvSpPr>
          <p:nvPr/>
        </p:nvSpPr>
        <p:spPr bwMode="auto">
          <a:xfrm>
            <a:off x="308610" y="3371850"/>
            <a:ext cx="4411980" cy="2183130"/>
          </a:xfrm>
          <a:prstGeom prst="roundRect">
            <a:avLst>
              <a:gd name="adj" fmla="val 15685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84" name="Rectangle 4"/>
          <p:cNvSpPr>
            <a:spLocks/>
          </p:cNvSpPr>
          <p:nvPr/>
        </p:nvSpPr>
        <p:spPr bwMode="auto">
          <a:xfrm>
            <a:off x="742950" y="3371850"/>
            <a:ext cx="2343150" cy="41148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85" name="AutoShape 5"/>
          <p:cNvSpPr>
            <a:spLocks/>
          </p:cNvSpPr>
          <p:nvPr/>
        </p:nvSpPr>
        <p:spPr bwMode="auto">
          <a:xfrm rot="10800000">
            <a:off x="2994660" y="337185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86" name="AutoShape 6"/>
          <p:cNvSpPr>
            <a:spLocks/>
          </p:cNvSpPr>
          <p:nvPr/>
        </p:nvSpPr>
        <p:spPr bwMode="auto">
          <a:xfrm>
            <a:off x="308610" y="337185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87" name="Rectangle 7"/>
          <p:cNvSpPr>
            <a:spLocks/>
          </p:cNvSpPr>
          <p:nvPr/>
        </p:nvSpPr>
        <p:spPr bwMode="auto">
          <a:xfrm>
            <a:off x="457200" y="3337560"/>
            <a:ext cx="28346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Database Application</a:t>
            </a:r>
          </a:p>
        </p:txBody>
      </p:sp>
      <p:sp>
        <p:nvSpPr>
          <p:cNvPr id="3" name="AutoShape 8"/>
          <p:cNvSpPr>
            <a:spLocks/>
          </p:cNvSpPr>
          <p:nvPr/>
        </p:nvSpPr>
        <p:spPr bwMode="auto">
          <a:xfrm>
            <a:off x="4366260" y="4572000"/>
            <a:ext cx="4411980" cy="1867548"/>
          </a:xfrm>
          <a:prstGeom prst="roundRect">
            <a:avLst>
              <a:gd name="adj" fmla="val 15685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89" name="Rectangle 9"/>
          <p:cNvSpPr>
            <a:spLocks/>
          </p:cNvSpPr>
          <p:nvPr/>
        </p:nvSpPr>
        <p:spPr bwMode="auto">
          <a:xfrm>
            <a:off x="4800600" y="4572000"/>
            <a:ext cx="2343150" cy="41148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0" name="AutoShape 10"/>
          <p:cNvSpPr>
            <a:spLocks/>
          </p:cNvSpPr>
          <p:nvPr/>
        </p:nvSpPr>
        <p:spPr bwMode="auto">
          <a:xfrm rot="10800000">
            <a:off x="7052310" y="457200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1" name="AutoShape 11"/>
          <p:cNvSpPr>
            <a:spLocks/>
          </p:cNvSpPr>
          <p:nvPr/>
        </p:nvSpPr>
        <p:spPr bwMode="auto">
          <a:xfrm>
            <a:off x="4366260" y="457200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2" name="Rectangle 12"/>
          <p:cNvSpPr>
            <a:spLocks/>
          </p:cNvSpPr>
          <p:nvPr/>
        </p:nvSpPr>
        <p:spPr bwMode="auto">
          <a:xfrm>
            <a:off x="4514850" y="4537710"/>
            <a:ext cx="28346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Financial services</a:t>
            </a:r>
          </a:p>
        </p:txBody>
      </p:sp>
      <p:sp>
        <p:nvSpPr>
          <p:cNvPr id="4" name="AutoShape 13"/>
          <p:cNvSpPr>
            <a:spLocks/>
          </p:cNvSpPr>
          <p:nvPr/>
        </p:nvSpPr>
        <p:spPr bwMode="auto">
          <a:xfrm>
            <a:off x="4366260" y="2503170"/>
            <a:ext cx="4411980" cy="1611630"/>
          </a:xfrm>
          <a:prstGeom prst="roundRect">
            <a:avLst>
              <a:gd name="adj" fmla="val 19833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94" name="Rectangle 14"/>
          <p:cNvSpPr>
            <a:spLocks/>
          </p:cNvSpPr>
          <p:nvPr/>
        </p:nvSpPr>
        <p:spPr bwMode="auto">
          <a:xfrm>
            <a:off x="4800600" y="2503170"/>
            <a:ext cx="2343150" cy="41148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5" name="AutoShape 15"/>
          <p:cNvSpPr>
            <a:spLocks/>
          </p:cNvSpPr>
          <p:nvPr/>
        </p:nvSpPr>
        <p:spPr bwMode="auto">
          <a:xfrm rot="10800000">
            <a:off x="7052310" y="250317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6" name="AutoShape 16"/>
          <p:cNvSpPr>
            <a:spLocks/>
          </p:cNvSpPr>
          <p:nvPr/>
        </p:nvSpPr>
        <p:spPr bwMode="auto">
          <a:xfrm>
            <a:off x="4366260" y="250317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7" name="Rectangle 17"/>
          <p:cNvSpPr>
            <a:spLocks/>
          </p:cNvSpPr>
          <p:nvPr/>
        </p:nvSpPr>
        <p:spPr bwMode="auto">
          <a:xfrm>
            <a:off x="4514850" y="2468880"/>
            <a:ext cx="28346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Life Sciences</a:t>
            </a:r>
          </a:p>
        </p:txBody>
      </p:sp>
      <p:sp>
        <p:nvSpPr>
          <p:cNvPr id="71698" name="Rectangle 18"/>
          <p:cNvSpPr>
            <a:spLocks/>
          </p:cNvSpPr>
          <p:nvPr/>
        </p:nvSpPr>
        <p:spPr bwMode="auto">
          <a:xfrm>
            <a:off x="4366260" y="2926080"/>
            <a:ext cx="4411980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Support features necessary for population genetics studies.</a:t>
            </a:r>
          </a:p>
        </p:txBody>
      </p:sp>
      <p:sp>
        <p:nvSpPr>
          <p:cNvPr id="71699" name="Rectangle 19"/>
          <p:cNvSpPr>
            <a:spLocks/>
          </p:cNvSpPr>
          <p:nvPr/>
        </p:nvSpPr>
        <p:spPr bwMode="auto">
          <a:xfrm>
            <a:off x="4491990" y="5029200"/>
            <a:ext cx="419481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Support more technical indicators than company ABC with real-time, streaming data.</a:t>
            </a:r>
          </a:p>
        </p:txBody>
      </p:sp>
      <p:sp>
        <p:nvSpPr>
          <p:cNvPr id="71700" name="Rectangle 20"/>
          <p:cNvSpPr>
            <a:spLocks/>
          </p:cNvSpPr>
          <p:nvPr/>
        </p:nvSpPr>
        <p:spPr bwMode="auto">
          <a:xfrm>
            <a:off x="411480" y="3840480"/>
            <a:ext cx="419481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lnSpc>
                <a:spcPct val="150000"/>
              </a:lnSpc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Make the application run on SQL Server in addition to Oracle.</a:t>
            </a:r>
          </a:p>
        </p:txBody>
      </p:sp>
    </p:spTree>
  </p:cSld>
  <p:clrMapOvr>
    <a:masterClrMapping/>
  </p:clrMapOvr>
  <p:transition spd="slow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5119" y="1295400"/>
            <a:ext cx="856201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914400" indent="-17462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03325" indent="-173038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15970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0542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5114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29686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4258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Individuals sign up for work of their own choosing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Work is never assigned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Estimated work remaining is updated daily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Any team member can add, delete change sprint backlog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Work for the sprint emerges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If work is unclear, define a sprint backlog item with a larger amount of time and break it down later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Update work remaining as more becomes known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Sprint Backlog</a:t>
            </a:r>
          </a:p>
        </p:txBody>
      </p:sp>
    </p:spTree>
    <p:extLst>
      <p:ext uri="{BB962C8B-B14F-4D97-AF65-F5344CB8AC3E}">
        <p14:creationId xmlns:p14="http://schemas.microsoft.com/office/powerpoint/2010/main" val="4164358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3" y="1158876"/>
            <a:ext cx="8433521" cy="265112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8" y="3956050"/>
            <a:ext cx="8425964" cy="268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Sample Sprint Backlog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47645" y="1559860"/>
            <a:ext cx="699896" cy="16136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01/11/2015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64718" y="4361319"/>
            <a:ext cx="699896" cy="16136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01/11/2015</a:t>
            </a:r>
          </a:p>
        </p:txBody>
      </p:sp>
    </p:spTree>
    <p:extLst>
      <p:ext uri="{BB962C8B-B14F-4D97-AF65-F5344CB8AC3E}">
        <p14:creationId xmlns:p14="http://schemas.microsoft.com/office/powerpoint/2010/main" val="2174179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45119" y="1295400"/>
            <a:ext cx="856201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914400" indent="-17462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03325" indent="-173038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15970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0542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5114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29686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4258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display of what work has been completed and what is left to complete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one for each developer or work item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updated every day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(make best guess about hours/points completed each day)</a:t>
            </a:r>
          </a:p>
          <a:p>
            <a:pPr>
              <a:lnSpc>
                <a:spcPct val="100000"/>
              </a:lnSpc>
            </a:pPr>
            <a:r>
              <a:rPr lang="en-US" altLang="en-US" kern="0" dirty="0">
                <a:solidFill>
                  <a:srgbClr val="000000"/>
                </a:solidFill>
              </a:rPr>
              <a:t>Gives indication to:</a:t>
            </a:r>
          </a:p>
          <a:p>
            <a:pPr lvl="1">
              <a:lnSpc>
                <a:spcPct val="100000"/>
              </a:lnSpc>
            </a:pPr>
            <a:r>
              <a:rPr lang="en-GB" altLang="en-US" kern="0" dirty="0">
                <a:solidFill>
                  <a:srgbClr val="000000"/>
                </a:solidFill>
              </a:rPr>
              <a:t>No work being performed</a:t>
            </a:r>
          </a:p>
          <a:p>
            <a:pPr lvl="1">
              <a:lnSpc>
                <a:spcPct val="100000"/>
              </a:lnSpc>
            </a:pP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Not fast enough work</a:t>
            </a:r>
          </a:p>
          <a:p>
            <a:pPr lvl="1">
              <a:lnSpc>
                <a:spcPct val="100000"/>
              </a:lnSpc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Too fast work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variation: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Release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burndown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chart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shows overall progress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updated at end of each sprint</a:t>
            </a:r>
          </a:p>
        </p:txBody>
      </p:sp>
      <p:pic>
        <p:nvPicPr>
          <p:cNvPr id="7" name="Picture 5" descr="File:SampleBurndownCh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38"/>
          <a:stretch>
            <a:fillRect/>
          </a:stretch>
        </p:blipFill>
        <p:spPr bwMode="auto">
          <a:xfrm>
            <a:off x="5296838" y="3603626"/>
            <a:ext cx="3410293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Sprint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Burndown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5F7BAE"/>
              </a:solidFill>
              <a:effectLst/>
              <a:uLnTx/>
              <a:uFillTx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34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/>
          </p:cNvSpPr>
          <p:nvPr/>
        </p:nvSpPr>
        <p:spPr bwMode="auto">
          <a:xfrm>
            <a:off x="1348740" y="2891790"/>
            <a:ext cx="6869430" cy="363474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solidFill>
              <a:srgbClr val="8E8E8E"/>
            </a:solidFill>
            <a:miter lim="800000"/>
            <a:headEnd/>
            <a:tailEnd/>
          </a:ln>
          <a:effectLst>
            <a:outerShdw dist="50800" dir="21480060" algn="ctr" rotWithShape="0">
              <a:schemeClr val="bg2">
                <a:alpha val="39998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81922" name="Rectangle 3"/>
          <p:cNvSpPr>
            <a:spLocks/>
          </p:cNvSpPr>
          <p:nvPr/>
        </p:nvSpPr>
        <p:spPr bwMode="auto">
          <a:xfrm rot="-5400000">
            <a:off x="411480" y="4383405"/>
            <a:ext cx="25603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Hours</a:t>
            </a:r>
          </a:p>
        </p:txBody>
      </p:sp>
      <p:sp>
        <p:nvSpPr>
          <p:cNvPr id="81923" name="Line 4"/>
          <p:cNvSpPr>
            <a:spLocks noChangeShapeType="1"/>
          </p:cNvSpPr>
          <p:nvPr/>
        </p:nvSpPr>
        <p:spPr bwMode="auto">
          <a:xfrm>
            <a:off x="2308860" y="528066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4" name="Line 5"/>
          <p:cNvSpPr>
            <a:spLocks noChangeShapeType="1"/>
          </p:cNvSpPr>
          <p:nvPr/>
        </p:nvSpPr>
        <p:spPr bwMode="auto">
          <a:xfrm>
            <a:off x="2308860" y="380619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5" name="Line 6"/>
          <p:cNvSpPr>
            <a:spLocks noChangeShapeType="1"/>
          </p:cNvSpPr>
          <p:nvPr/>
        </p:nvSpPr>
        <p:spPr bwMode="auto">
          <a:xfrm>
            <a:off x="2308860" y="429768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6" name="Line 7"/>
          <p:cNvSpPr>
            <a:spLocks noChangeShapeType="1"/>
          </p:cNvSpPr>
          <p:nvPr/>
        </p:nvSpPr>
        <p:spPr bwMode="auto">
          <a:xfrm>
            <a:off x="2308860" y="478917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7" name="Line 8"/>
          <p:cNvSpPr>
            <a:spLocks noChangeShapeType="1"/>
          </p:cNvSpPr>
          <p:nvPr/>
        </p:nvSpPr>
        <p:spPr bwMode="auto">
          <a:xfrm>
            <a:off x="2308860" y="577215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8" name="Rectangle 9"/>
          <p:cNvSpPr>
            <a:spLocks/>
          </p:cNvSpPr>
          <p:nvPr/>
        </p:nvSpPr>
        <p:spPr bwMode="auto">
          <a:xfrm>
            <a:off x="1771650" y="361759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40</a:t>
            </a:r>
          </a:p>
        </p:txBody>
      </p:sp>
      <p:sp>
        <p:nvSpPr>
          <p:cNvPr id="81929" name="Rectangle 10"/>
          <p:cNvSpPr>
            <a:spLocks/>
          </p:cNvSpPr>
          <p:nvPr/>
        </p:nvSpPr>
        <p:spPr bwMode="auto">
          <a:xfrm>
            <a:off x="1771650" y="410908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30</a:t>
            </a:r>
          </a:p>
        </p:txBody>
      </p:sp>
      <p:sp>
        <p:nvSpPr>
          <p:cNvPr id="81930" name="Rectangle 11"/>
          <p:cNvSpPr>
            <a:spLocks/>
          </p:cNvSpPr>
          <p:nvPr/>
        </p:nvSpPr>
        <p:spPr bwMode="auto">
          <a:xfrm>
            <a:off x="1771650" y="460057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20</a:t>
            </a:r>
          </a:p>
        </p:txBody>
      </p:sp>
      <p:sp>
        <p:nvSpPr>
          <p:cNvPr id="81931" name="Rectangle 12"/>
          <p:cNvSpPr>
            <a:spLocks/>
          </p:cNvSpPr>
          <p:nvPr/>
        </p:nvSpPr>
        <p:spPr bwMode="auto">
          <a:xfrm>
            <a:off x="1771650" y="509206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10</a:t>
            </a:r>
          </a:p>
        </p:txBody>
      </p:sp>
      <p:sp>
        <p:nvSpPr>
          <p:cNvPr id="81932" name="Rectangle 13"/>
          <p:cNvSpPr>
            <a:spLocks/>
          </p:cNvSpPr>
          <p:nvPr/>
        </p:nvSpPr>
        <p:spPr bwMode="auto">
          <a:xfrm>
            <a:off x="1771650" y="556069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0</a:t>
            </a:r>
          </a:p>
        </p:txBody>
      </p:sp>
      <p:sp>
        <p:nvSpPr>
          <p:cNvPr id="81933" name="Rectangle 14"/>
          <p:cNvSpPr>
            <a:spLocks/>
          </p:cNvSpPr>
          <p:nvPr/>
        </p:nvSpPr>
        <p:spPr bwMode="auto">
          <a:xfrm>
            <a:off x="241173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Mon</a:t>
            </a:r>
          </a:p>
        </p:txBody>
      </p:sp>
      <p:sp>
        <p:nvSpPr>
          <p:cNvPr id="81934" name="Rectangle 15"/>
          <p:cNvSpPr>
            <a:spLocks/>
          </p:cNvSpPr>
          <p:nvPr/>
        </p:nvSpPr>
        <p:spPr bwMode="auto">
          <a:xfrm>
            <a:off x="349758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Tue</a:t>
            </a:r>
          </a:p>
        </p:txBody>
      </p:sp>
      <p:sp>
        <p:nvSpPr>
          <p:cNvPr id="81935" name="Rectangle 16"/>
          <p:cNvSpPr>
            <a:spLocks/>
          </p:cNvSpPr>
          <p:nvPr/>
        </p:nvSpPr>
        <p:spPr bwMode="auto">
          <a:xfrm>
            <a:off x="458343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Wed</a:t>
            </a:r>
          </a:p>
        </p:txBody>
      </p:sp>
      <p:sp>
        <p:nvSpPr>
          <p:cNvPr id="81936" name="Rectangle 17"/>
          <p:cNvSpPr>
            <a:spLocks/>
          </p:cNvSpPr>
          <p:nvPr/>
        </p:nvSpPr>
        <p:spPr bwMode="auto">
          <a:xfrm>
            <a:off x="566928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Thu</a:t>
            </a:r>
          </a:p>
        </p:txBody>
      </p:sp>
      <p:sp>
        <p:nvSpPr>
          <p:cNvPr id="81937" name="Rectangle 18"/>
          <p:cNvSpPr>
            <a:spLocks/>
          </p:cNvSpPr>
          <p:nvPr/>
        </p:nvSpPr>
        <p:spPr bwMode="auto">
          <a:xfrm>
            <a:off x="675513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Fri</a:t>
            </a:r>
          </a:p>
        </p:txBody>
      </p:sp>
      <p:sp>
        <p:nvSpPr>
          <p:cNvPr id="101395" name="Rectangle 19"/>
          <p:cNvSpPr>
            <a:spLocks/>
          </p:cNvSpPr>
          <p:nvPr/>
        </p:nvSpPr>
        <p:spPr bwMode="auto">
          <a:xfrm>
            <a:off x="628650" y="205740"/>
            <a:ext cx="33147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Tasks</a:t>
            </a:r>
          </a:p>
        </p:txBody>
      </p:sp>
      <p:sp>
        <p:nvSpPr>
          <p:cNvPr id="81939" name="Rectangle 20"/>
          <p:cNvSpPr>
            <a:spLocks/>
          </p:cNvSpPr>
          <p:nvPr/>
        </p:nvSpPr>
        <p:spPr bwMode="auto">
          <a:xfrm>
            <a:off x="628650" y="651510"/>
            <a:ext cx="403479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Code the user interface</a:t>
            </a:r>
          </a:p>
        </p:txBody>
      </p:sp>
      <p:sp>
        <p:nvSpPr>
          <p:cNvPr id="81940" name="Rectangle 21"/>
          <p:cNvSpPr>
            <a:spLocks/>
          </p:cNvSpPr>
          <p:nvPr/>
        </p:nvSpPr>
        <p:spPr bwMode="auto">
          <a:xfrm>
            <a:off x="628650" y="109728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Code the middle tier</a:t>
            </a:r>
          </a:p>
        </p:txBody>
      </p:sp>
      <p:sp>
        <p:nvSpPr>
          <p:cNvPr id="81941" name="Rectangle 22"/>
          <p:cNvSpPr>
            <a:spLocks/>
          </p:cNvSpPr>
          <p:nvPr/>
        </p:nvSpPr>
        <p:spPr bwMode="auto">
          <a:xfrm>
            <a:off x="628650" y="154305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Test the middle tier</a:t>
            </a:r>
          </a:p>
        </p:txBody>
      </p:sp>
      <p:sp>
        <p:nvSpPr>
          <p:cNvPr id="81942" name="Rectangle 23"/>
          <p:cNvSpPr>
            <a:spLocks/>
          </p:cNvSpPr>
          <p:nvPr/>
        </p:nvSpPr>
        <p:spPr bwMode="auto">
          <a:xfrm>
            <a:off x="628650" y="198882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Write online help</a:t>
            </a:r>
          </a:p>
        </p:txBody>
      </p:sp>
      <p:sp>
        <p:nvSpPr>
          <p:cNvPr id="101400" name="Rectangle 24"/>
          <p:cNvSpPr>
            <a:spLocks/>
          </p:cNvSpPr>
          <p:nvPr/>
        </p:nvSpPr>
        <p:spPr bwMode="auto">
          <a:xfrm>
            <a:off x="39433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Mon</a:t>
            </a:r>
          </a:p>
        </p:txBody>
      </p:sp>
      <p:sp>
        <p:nvSpPr>
          <p:cNvPr id="81944" name="Rectangle 25"/>
          <p:cNvSpPr>
            <a:spLocks/>
          </p:cNvSpPr>
          <p:nvPr/>
        </p:nvSpPr>
        <p:spPr bwMode="auto">
          <a:xfrm>
            <a:off x="3943350" y="65151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8</a:t>
            </a:r>
          </a:p>
        </p:txBody>
      </p:sp>
      <p:sp>
        <p:nvSpPr>
          <p:cNvPr id="81945" name="Rectangle 26"/>
          <p:cNvSpPr>
            <a:spLocks/>
          </p:cNvSpPr>
          <p:nvPr/>
        </p:nvSpPr>
        <p:spPr bwMode="auto">
          <a:xfrm>
            <a:off x="3943350" y="109728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16</a:t>
            </a:r>
          </a:p>
        </p:txBody>
      </p:sp>
      <p:sp>
        <p:nvSpPr>
          <p:cNvPr id="81946" name="Rectangle 27"/>
          <p:cNvSpPr>
            <a:spLocks/>
          </p:cNvSpPr>
          <p:nvPr/>
        </p:nvSpPr>
        <p:spPr bwMode="auto">
          <a:xfrm>
            <a:off x="3943350" y="154305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8</a:t>
            </a:r>
          </a:p>
        </p:txBody>
      </p:sp>
      <p:sp>
        <p:nvSpPr>
          <p:cNvPr id="81947" name="Rectangle 28"/>
          <p:cNvSpPr>
            <a:spLocks/>
          </p:cNvSpPr>
          <p:nvPr/>
        </p:nvSpPr>
        <p:spPr bwMode="auto">
          <a:xfrm>
            <a:off x="3943350" y="198882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12</a:t>
            </a:r>
          </a:p>
        </p:txBody>
      </p:sp>
      <p:sp>
        <p:nvSpPr>
          <p:cNvPr id="101405" name="Rectangle 29"/>
          <p:cNvSpPr>
            <a:spLocks/>
          </p:cNvSpPr>
          <p:nvPr/>
        </p:nvSpPr>
        <p:spPr bwMode="auto">
          <a:xfrm>
            <a:off x="48577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Tues</a:t>
            </a:r>
          </a:p>
        </p:txBody>
      </p:sp>
      <p:sp>
        <p:nvSpPr>
          <p:cNvPr id="101406" name="Rectangle 30"/>
          <p:cNvSpPr>
            <a:spLocks/>
          </p:cNvSpPr>
          <p:nvPr/>
        </p:nvSpPr>
        <p:spPr bwMode="auto">
          <a:xfrm>
            <a:off x="57721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Wed</a:t>
            </a:r>
          </a:p>
        </p:txBody>
      </p:sp>
      <p:sp>
        <p:nvSpPr>
          <p:cNvPr id="101407" name="Rectangle 31"/>
          <p:cNvSpPr>
            <a:spLocks/>
          </p:cNvSpPr>
          <p:nvPr/>
        </p:nvSpPr>
        <p:spPr bwMode="auto">
          <a:xfrm>
            <a:off x="66865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 err="1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Thur</a:t>
            </a:r>
            <a:endParaRPr lang="en-US" sz="2800" dirty="0">
              <a:solidFill>
                <a:srgbClr val="FFFFFF"/>
              </a:solidFill>
              <a:latin typeface="Gill Sans" pitchFamily="80" charset="0"/>
              <a:ea typeface="Gill Sans" pitchFamily="80" charset="0"/>
              <a:cs typeface="Gill Sans" pitchFamily="80" charset="0"/>
              <a:sym typeface="Gill Sans" pitchFamily="80" charset="0"/>
            </a:endParaRPr>
          </a:p>
        </p:txBody>
      </p:sp>
      <p:sp>
        <p:nvSpPr>
          <p:cNvPr id="101408" name="Rectangle 32"/>
          <p:cNvSpPr>
            <a:spLocks/>
          </p:cNvSpPr>
          <p:nvPr/>
        </p:nvSpPr>
        <p:spPr bwMode="auto">
          <a:xfrm>
            <a:off x="76009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Fri</a:t>
            </a:r>
          </a:p>
        </p:txBody>
      </p:sp>
      <p:sp>
        <p:nvSpPr>
          <p:cNvPr id="81952" name="Line 33"/>
          <p:cNvSpPr>
            <a:spLocks noChangeShapeType="1"/>
          </p:cNvSpPr>
          <p:nvPr/>
        </p:nvSpPr>
        <p:spPr bwMode="auto">
          <a:xfrm>
            <a:off x="2308860" y="331470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10" name="Line 34"/>
          <p:cNvSpPr>
            <a:spLocks noChangeShapeType="1"/>
          </p:cNvSpPr>
          <p:nvPr/>
        </p:nvSpPr>
        <p:spPr bwMode="auto">
          <a:xfrm>
            <a:off x="2736057" y="3543300"/>
            <a:ext cx="1042988" cy="707232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11" name="Oval 35"/>
          <p:cNvSpPr>
            <a:spLocks/>
          </p:cNvSpPr>
          <p:nvPr/>
        </p:nvSpPr>
        <p:spPr bwMode="auto">
          <a:xfrm>
            <a:off x="2571750" y="339471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2" name="Oval 36"/>
          <p:cNvSpPr>
            <a:spLocks/>
          </p:cNvSpPr>
          <p:nvPr/>
        </p:nvSpPr>
        <p:spPr bwMode="auto">
          <a:xfrm>
            <a:off x="44005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3" name="Oval 37"/>
          <p:cNvSpPr>
            <a:spLocks/>
          </p:cNvSpPr>
          <p:nvPr/>
        </p:nvSpPr>
        <p:spPr bwMode="auto">
          <a:xfrm>
            <a:off x="53149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4" name="Oval 38"/>
          <p:cNvSpPr>
            <a:spLocks/>
          </p:cNvSpPr>
          <p:nvPr/>
        </p:nvSpPr>
        <p:spPr bwMode="auto">
          <a:xfrm>
            <a:off x="62293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5" name="Oval 39"/>
          <p:cNvSpPr>
            <a:spLocks/>
          </p:cNvSpPr>
          <p:nvPr/>
        </p:nvSpPr>
        <p:spPr bwMode="auto">
          <a:xfrm>
            <a:off x="71437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6" name="Oval 40"/>
          <p:cNvSpPr>
            <a:spLocks/>
          </p:cNvSpPr>
          <p:nvPr/>
        </p:nvSpPr>
        <p:spPr bwMode="auto">
          <a:xfrm>
            <a:off x="80581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7" name="Line 41"/>
          <p:cNvSpPr>
            <a:spLocks noChangeShapeType="1"/>
          </p:cNvSpPr>
          <p:nvPr/>
        </p:nvSpPr>
        <p:spPr bwMode="auto">
          <a:xfrm rot="10800000" flipH="1">
            <a:off x="3787617" y="4124802"/>
            <a:ext cx="1101566" cy="134303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18" name="Oval 42"/>
          <p:cNvSpPr>
            <a:spLocks/>
          </p:cNvSpPr>
          <p:nvPr/>
        </p:nvSpPr>
        <p:spPr bwMode="auto">
          <a:xfrm>
            <a:off x="3646170" y="41148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9" name="Line 43"/>
          <p:cNvSpPr>
            <a:spLocks noChangeShapeType="1"/>
          </p:cNvSpPr>
          <p:nvPr/>
        </p:nvSpPr>
        <p:spPr bwMode="auto">
          <a:xfrm>
            <a:off x="4872038" y="4141947"/>
            <a:ext cx="1120140" cy="790098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20" name="Oval 44"/>
          <p:cNvSpPr>
            <a:spLocks/>
          </p:cNvSpPr>
          <p:nvPr/>
        </p:nvSpPr>
        <p:spPr bwMode="auto">
          <a:xfrm>
            <a:off x="4743450" y="40005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21" name="Line 45"/>
          <p:cNvSpPr>
            <a:spLocks noChangeShapeType="1"/>
          </p:cNvSpPr>
          <p:nvPr/>
        </p:nvSpPr>
        <p:spPr bwMode="auto">
          <a:xfrm>
            <a:off x="5966460" y="4914900"/>
            <a:ext cx="1100138" cy="485775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22" name="Oval 46"/>
          <p:cNvSpPr>
            <a:spLocks/>
          </p:cNvSpPr>
          <p:nvPr/>
        </p:nvSpPr>
        <p:spPr bwMode="auto">
          <a:xfrm>
            <a:off x="6915150" y="52578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23" name="Oval 47"/>
          <p:cNvSpPr>
            <a:spLocks/>
          </p:cNvSpPr>
          <p:nvPr/>
        </p:nvSpPr>
        <p:spPr bwMode="auto">
          <a:xfrm>
            <a:off x="5829300" y="477774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grpSp>
        <p:nvGrpSpPr>
          <p:cNvPr id="2" name="Group 48"/>
          <p:cNvGrpSpPr>
            <a:grpSpLocks/>
          </p:cNvGrpSpPr>
          <p:nvPr/>
        </p:nvGrpSpPr>
        <p:grpSpPr bwMode="auto">
          <a:xfrm>
            <a:off x="5772150" y="651510"/>
            <a:ext cx="914400" cy="1783080"/>
            <a:chOff x="0" y="0"/>
            <a:chExt cx="640" cy="1248"/>
          </a:xfrm>
        </p:grpSpPr>
        <p:sp>
          <p:nvSpPr>
            <p:cNvPr id="82004" name="Rectangle 4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5" name="Rectangle 5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6" name="Rectangle 5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7" name="Rectangle 5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4857750" y="651510"/>
            <a:ext cx="914400" cy="1783080"/>
            <a:chOff x="0" y="0"/>
            <a:chExt cx="640" cy="1248"/>
          </a:xfrm>
        </p:grpSpPr>
        <p:sp>
          <p:nvSpPr>
            <p:cNvPr id="82000" name="Rectangle 5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1" name="Rectangle 5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2" name="Rectangle 5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3" name="Rectangle 5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7600950" y="651510"/>
            <a:ext cx="914400" cy="1783080"/>
            <a:chOff x="0" y="0"/>
            <a:chExt cx="640" cy="1248"/>
          </a:xfrm>
        </p:grpSpPr>
        <p:sp>
          <p:nvSpPr>
            <p:cNvPr id="81996" name="Rectangle 5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7" name="Rectangle 6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8" name="Rectangle 6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9" name="Rectangle 6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63"/>
          <p:cNvGrpSpPr>
            <a:grpSpLocks/>
          </p:cNvGrpSpPr>
          <p:nvPr/>
        </p:nvGrpSpPr>
        <p:grpSpPr bwMode="auto">
          <a:xfrm>
            <a:off x="6686550" y="651510"/>
            <a:ext cx="914400" cy="1783080"/>
            <a:chOff x="0" y="0"/>
            <a:chExt cx="640" cy="1248"/>
          </a:xfrm>
        </p:grpSpPr>
        <p:sp>
          <p:nvSpPr>
            <p:cNvPr id="81992" name="Rectangle 6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3" name="Rectangle 6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4" name="Rectangle 6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5" name="Rectangle 6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8"/>
          <p:cNvGrpSpPr>
            <a:grpSpLocks/>
          </p:cNvGrpSpPr>
          <p:nvPr/>
        </p:nvGrpSpPr>
        <p:grpSpPr bwMode="auto">
          <a:xfrm>
            <a:off x="4857750" y="651510"/>
            <a:ext cx="914400" cy="1783080"/>
            <a:chOff x="0" y="0"/>
            <a:chExt cx="640" cy="1248"/>
          </a:xfrm>
        </p:grpSpPr>
        <p:sp>
          <p:nvSpPr>
            <p:cNvPr id="81988" name="Rectangle 6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4</a:t>
              </a:r>
            </a:p>
          </p:txBody>
        </p:sp>
        <p:sp>
          <p:nvSpPr>
            <p:cNvPr id="81989" name="Rectangle 7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12</a:t>
              </a:r>
            </a:p>
          </p:txBody>
        </p:sp>
        <p:sp>
          <p:nvSpPr>
            <p:cNvPr id="81990" name="Rectangle 7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16</a:t>
              </a:r>
            </a:p>
          </p:txBody>
        </p:sp>
        <p:sp>
          <p:nvSpPr>
            <p:cNvPr id="81991" name="Rectangle 7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3"/>
          <p:cNvGrpSpPr>
            <a:grpSpLocks/>
          </p:cNvGrpSpPr>
          <p:nvPr/>
        </p:nvGrpSpPr>
        <p:grpSpPr bwMode="auto">
          <a:xfrm>
            <a:off x="6686550" y="651510"/>
            <a:ext cx="914400" cy="1783080"/>
            <a:chOff x="0" y="0"/>
            <a:chExt cx="640" cy="1248"/>
          </a:xfrm>
        </p:grpSpPr>
        <p:sp>
          <p:nvSpPr>
            <p:cNvPr id="81984" name="Rectangle 7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85" name="Rectangle 7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7</a:t>
              </a:r>
            </a:p>
          </p:txBody>
        </p:sp>
        <p:sp>
          <p:nvSpPr>
            <p:cNvPr id="81986" name="Rectangle 7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11</a:t>
              </a:r>
            </a:p>
          </p:txBody>
        </p:sp>
        <p:sp>
          <p:nvSpPr>
            <p:cNvPr id="81987" name="Rectangle 7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78"/>
          <p:cNvGrpSpPr>
            <a:grpSpLocks/>
          </p:cNvGrpSpPr>
          <p:nvPr/>
        </p:nvGrpSpPr>
        <p:grpSpPr bwMode="auto">
          <a:xfrm>
            <a:off x="5772150" y="651510"/>
            <a:ext cx="914400" cy="1783080"/>
            <a:chOff x="0" y="0"/>
            <a:chExt cx="640" cy="1248"/>
          </a:xfrm>
        </p:grpSpPr>
        <p:sp>
          <p:nvSpPr>
            <p:cNvPr id="81980" name="Rectangle 7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8</a:t>
              </a:r>
            </a:p>
          </p:txBody>
        </p:sp>
        <p:sp>
          <p:nvSpPr>
            <p:cNvPr id="81981" name="Rectangle 8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10</a:t>
              </a:r>
            </a:p>
          </p:txBody>
        </p:sp>
        <p:sp>
          <p:nvSpPr>
            <p:cNvPr id="81982" name="Rectangle 8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16</a:t>
              </a:r>
            </a:p>
          </p:txBody>
        </p:sp>
        <p:sp>
          <p:nvSpPr>
            <p:cNvPr id="81983" name="Rectangle 8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83"/>
          <p:cNvGrpSpPr>
            <a:grpSpLocks/>
          </p:cNvGrpSpPr>
          <p:nvPr/>
        </p:nvGrpSpPr>
        <p:grpSpPr bwMode="auto">
          <a:xfrm>
            <a:off x="7600950" y="651510"/>
            <a:ext cx="914400" cy="1783080"/>
            <a:chOff x="0" y="0"/>
            <a:chExt cx="640" cy="1248"/>
          </a:xfrm>
        </p:grpSpPr>
        <p:sp>
          <p:nvSpPr>
            <p:cNvPr id="81976" name="Rectangle 8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77" name="Rectangle 8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78" name="Rectangle 8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8</a:t>
              </a:r>
            </a:p>
          </p:txBody>
        </p:sp>
        <p:sp>
          <p:nvSpPr>
            <p:cNvPr id="81979" name="Rectangle 8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1975" name="Rectangle 88"/>
          <p:cNvSpPr>
            <a:spLocks/>
          </p:cNvSpPr>
          <p:nvPr/>
        </p:nvSpPr>
        <p:spPr bwMode="auto">
          <a:xfrm>
            <a:off x="1771650" y="312610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50</a:t>
            </a:r>
          </a:p>
        </p:txBody>
      </p:sp>
    </p:spTree>
  </p:cSld>
  <p:clrMapOvr>
    <a:masterClrMapping/>
  </p:clrMapOvr>
  <p:transition spd="med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1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1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1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1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1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10" grpId="0" animBg="1"/>
      <p:bldP spid="101411" grpId="0" animBg="1"/>
      <p:bldP spid="101412" grpId="0" animBg="1"/>
      <p:bldP spid="101412" grpId="1" animBg="1"/>
      <p:bldP spid="101413" grpId="0" animBg="1"/>
      <p:bldP spid="101413" grpId="1" animBg="1"/>
      <p:bldP spid="101414" grpId="0" animBg="1"/>
      <p:bldP spid="101414" grpId="1" animBg="1"/>
      <p:bldP spid="101415" grpId="0" animBg="1"/>
      <p:bldP spid="101415" grpId="1" animBg="1"/>
      <p:bldP spid="101416" grpId="0" animBg="1"/>
      <p:bldP spid="101416" grpId="1" animBg="1"/>
      <p:bldP spid="101417" grpId="0" animBg="1"/>
      <p:bldP spid="101418" grpId="0" animBg="1"/>
      <p:bldP spid="101419" grpId="0" animBg="1"/>
      <p:bldP spid="101420" grpId="0" animBg="1"/>
      <p:bldP spid="101421" grpId="0" animBg="1"/>
      <p:bldP spid="101422" grpId="0" animBg="1"/>
      <p:bldP spid="1014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	Scrum board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7569" y="2162630"/>
            <a:ext cx="8956431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2" y="6052457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04835" y="1451429"/>
            <a:ext cx="13398" cy="461553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056563" y="1393372"/>
            <a:ext cx="6699" cy="4666337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3235" y="1422400"/>
            <a:ext cx="20096" cy="46082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13493" y="1393371"/>
            <a:ext cx="40194" cy="467359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72069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49027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81713" y="1792508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03849" y="1422400"/>
            <a:ext cx="26796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80809" y="1378857"/>
            <a:ext cx="0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5624" y="1763491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02419" y="1357099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57055" y="1509487"/>
            <a:ext cx="756937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Sprint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3908" y="1516747"/>
            <a:ext cx="79489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Product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25006" y="1524001"/>
            <a:ext cx="6564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Task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78670" y="1415147"/>
            <a:ext cx="1207727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Development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74454" y="1407890"/>
            <a:ext cx="74014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Review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40551" y="1429659"/>
            <a:ext cx="1321196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Exploratory Testing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27705" y="1582057"/>
            <a:ext cx="58950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UAT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70998" y="1843314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68167" y="182154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059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03151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404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37650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53" name="Round Diagonal Corner Rectangle 52"/>
          <p:cNvSpPr/>
          <p:nvPr/>
        </p:nvSpPr>
        <p:spPr>
          <a:xfrm>
            <a:off x="3537021" y="297544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" name="Round Diagonal Corner Rectangle 56"/>
          <p:cNvSpPr/>
          <p:nvPr/>
        </p:nvSpPr>
        <p:spPr>
          <a:xfrm>
            <a:off x="4387777" y="225699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8" name="Round Diagonal Corner Rectangle 57"/>
          <p:cNvSpPr/>
          <p:nvPr/>
        </p:nvSpPr>
        <p:spPr>
          <a:xfrm>
            <a:off x="180874" y="261982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3537019" y="2278758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0" name="Round Diagonal Corner Rectangle 59"/>
          <p:cNvSpPr/>
          <p:nvPr/>
        </p:nvSpPr>
        <p:spPr>
          <a:xfrm>
            <a:off x="180874" y="2939134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1" name="Round Diagonal Corner Rectangle 60"/>
          <p:cNvSpPr/>
          <p:nvPr/>
        </p:nvSpPr>
        <p:spPr>
          <a:xfrm>
            <a:off x="200966" y="226422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74178" y="328021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3" name="Round Diagonal Corner Rectangle 62"/>
          <p:cNvSpPr/>
          <p:nvPr/>
        </p:nvSpPr>
        <p:spPr>
          <a:xfrm>
            <a:off x="7710437" y="224246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4" name="Round Diagonal Corner Rectangle 63"/>
          <p:cNvSpPr/>
          <p:nvPr/>
        </p:nvSpPr>
        <p:spPr>
          <a:xfrm>
            <a:off x="194271" y="357775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5292131" y="223519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6" name="Round Diagonal Corner Rectangle 65"/>
          <p:cNvSpPr/>
          <p:nvPr/>
        </p:nvSpPr>
        <p:spPr>
          <a:xfrm>
            <a:off x="187575" y="391883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Round Diagonal Corner Rectangle 66"/>
          <p:cNvSpPr/>
          <p:nvPr/>
        </p:nvSpPr>
        <p:spPr>
          <a:xfrm>
            <a:off x="6946762" y="3606792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8" name="Round Diagonal Corner Rectangle 67"/>
          <p:cNvSpPr/>
          <p:nvPr/>
        </p:nvSpPr>
        <p:spPr>
          <a:xfrm>
            <a:off x="194271" y="423088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6966856" y="301895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187575" y="457196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1" name="Round Diagonal Corner Rectangle 70"/>
          <p:cNvSpPr/>
          <p:nvPr/>
        </p:nvSpPr>
        <p:spPr>
          <a:xfrm>
            <a:off x="3838473" y="296815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ound Diagonal Corner Rectangle 71"/>
          <p:cNvSpPr/>
          <p:nvPr/>
        </p:nvSpPr>
        <p:spPr>
          <a:xfrm>
            <a:off x="1172308" y="2300530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Story 1</a:t>
            </a:r>
          </a:p>
        </p:txBody>
      </p:sp>
      <p:sp>
        <p:nvSpPr>
          <p:cNvPr id="73" name="Round Diagonal Corner Rectangle 72"/>
          <p:cNvSpPr/>
          <p:nvPr/>
        </p:nvSpPr>
        <p:spPr>
          <a:xfrm>
            <a:off x="2505386" y="236584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ound Diagonal Corner Rectangle 73"/>
          <p:cNvSpPr/>
          <p:nvPr/>
        </p:nvSpPr>
        <p:spPr>
          <a:xfrm>
            <a:off x="2813543" y="236583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Round Diagonal Corner Rectangle 74"/>
          <p:cNvSpPr/>
          <p:nvPr/>
        </p:nvSpPr>
        <p:spPr>
          <a:xfrm>
            <a:off x="2203938" y="238761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 Diagonal Corner Rectangle 75"/>
          <p:cNvSpPr/>
          <p:nvPr/>
        </p:nvSpPr>
        <p:spPr>
          <a:xfrm>
            <a:off x="1165612" y="2960920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2</a:t>
            </a:r>
          </a:p>
        </p:txBody>
      </p:sp>
      <p:sp>
        <p:nvSpPr>
          <p:cNvPr id="77" name="Round Diagonal Corner Rectangle 76"/>
          <p:cNvSpPr/>
          <p:nvPr/>
        </p:nvSpPr>
        <p:spPr>
          <a:xfrm>
            <a:off x="1192407" y="3570508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3</a:t>
            </a:r>
          </a:p>
        </p:txBody>
      </p:sp>
      <p:sp>
        <p:nvSpPr>
          <p:cNvPr id="78" name="Round Diagonal Corner Rectangle 77"/>
          <p:cNvSpPr/>
          <p:nvPr/>
        </p:nvSpPr>
        <p:spPr>
          <a:xfrm>
            <a:off x="2485292" y="298269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" name="Round Diagonal Corner Rectangle 78"/>
          <p:cNvSpPr/>
          <p:nvPr/>
        </p:nvSpPr>
        <p:spPr>
          <a:xfrm>
            <a:off x="2163752" y="360680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Round Diagonal Corner Rectangle 79"/>
          <p:cNvSpPr/>
          <p:nvPr/>
        </p:nvSpPr>
        <p:spPr>
          <a:xfrm>
            <a:off x="2183845" y="297543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5" name="Round Diagonal Corner Rectangle 84"/>
          <p:cNvSpPr/>
          <p:nvPr/>
        </p:nvSpPr>
        <p:spPr>
          <a:xfrm>
            <a:off x="2465202" y="3570515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6" name="Round Diagonal Corner Rectangle 85"/>
          <p:cNvSpPr/>
          <p:nvPr/>
        </p:nvSpPr>
        <p:spPr>
          <a:xfrm>
            <a:off x="2177150" y="38970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 rot="21112688">
            <a:off x="7188331" y="4842498"/>
            <a:ext cx="1856535" cy="16004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The scrum board depiction here is just a sample; and should be customized as per project need and nature</a:t>
            </a:r>
          </a:p>
        </p:txBody>
      </p:sp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	Fire line on scrum board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7569" y="2162630"/>
            <a:ext cx="8956431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2" y="6052457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04835" y="1451429"/>
            <a:ext cx="13398" cy="461553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056563" y="1393372"/>
            <a:ext cx="6699" cy="4666337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3235" y="1422400"/>
            <a:ext cx="20096" cy="46082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13493" y="1393371"/>
            <a:ext cx="40194" cy="467359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72069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49027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81713" y="1792508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03849" y="1422400"/>
            <a:ext cx="26796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80809" y="1378857"/>
            <a:ext cx="0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5624" y="1763491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031631" y="2895584"/>
            <a:ext cx="7964994" cy="36303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02419" y="1357099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57055" y="1509487"/>
            <a:ext cx="756937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Sprint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3908" y="1516747"/>
            <a:ext cx="79489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Product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25006" y="1524001"/>
            <a:ext cx="6564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Task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78670" y="1415147"/>
            <a:ext cx="1207727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Development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74454" y="1407890"/>
            <a:ext cx="74014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Review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40551" y="1429659"/>
            <a:ext cx="1321196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Exploratory Testing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27705" y="1582057"/>
            <a:ext cx="58950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UAT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70998" y="1843314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68167" y="182154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059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03151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404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37650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53" name="Round Diagonal Corner Rectangle 52"/>
          <p:cNvSpPr/>
          <p:nvPr/>
        </p:nvSpPr>
        <p:spPr>
          <a:xfrm>
            <a:off x="3537021" y="371565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15617" y="2344045"/>
            <a:ext cx="802838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FIRE  LINE</a:t>
            </a:r>
          </a:p>
        </p:txBody>
      </p:sp>
      <p:sp>
        <p:nvSpPr>
          <p:cNvPr id="57" name="Round Diagonal Corner Rectangle 56"/>
          <p:cNvSpPr/>
          <p:nvPr/>
        </p:nvSpPr>
        <p:spPr>
          <a:xfrm>
            <a:off x="4387777" y="299720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8" name="Round Diagonal Corner Rectangle 57"/>
          <p:cNvSpPr/>
          <p:nvPr/>
        </p:nvSpPr>
        <p:spPr>
          <a:xfrm>
            <a:off x="180874" y="261982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3537019" y="301897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0" name="Round Diagonal Corner Rectangle 59"/>
          <p:cNvSpPr/>
          <p:nvPr/>
        </p:nvSpPr>
        <p:spPr>
          <a:xfrm>
            <a:off x="180874" y="2939134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1" name="Round Diagonal Corner Rectangle 60"/>
          <p:cNvSpPr/>
          <p:nvPr/>
        </p:nvSpPr>
        <p:spPr>
          <a:xfrm>
            <a:off x="200966" y="226422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74178" y="328021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3" name="Round Diagonal Corner Rectangle 62"/>
          <p:cNvSpPr/>
          <p:nvPr/>
        </p:nvSpPr>
        <p:spPr>
          <a:xfrm>
            <a:off x="7710437" y="298267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4" name="Round Diagonal Corner Rectangle 63"/>
          <p:cNvSpPr/>
          <p:nvPr/>
        </p:nvSpPr>
        <p:spPr>
          <a:xfrm>
            <a:off x="194271" y="357775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5292131" y="297541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6" name="Round Diagonal Corner Rectangle 65"/>
          <p:cNvSpPr/>
          <p:nvPr/>
        </p:nvSpPr>
        <p:spPr>
          <a:xfrm>
            <a:off x="187575" y="391883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Round Diagonal Corner Rectangle 66"/>
          <p:cNvSpPr/>
          <p:nvPr/>
        </p:nvSpPr>
        <p:spPr>
          <a:xfrm>
            <a:off x="6946762" y="4347005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8" name="Round Diagonal Corner Rectangle 67"/>
          <p:cNvSpPr/>
          <p:nvPr/>
        </p:nvSpPr>
        <p:spPr>
          <a:xfrm>
            <a:off x="194271" y="423088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6966856" y="375916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187575" y="457196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1" name="Round Diagonal Corner Rectangle 70"/>
          <p:cNvSpPr/>
          <p:nvPr/>
        </p:nvSpPr>
        <p:spPr>
          <a:xfrm>
            <a:off x="3838473" y="370836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ound Diagonal Corner Rectangle 71"/>
          <p:cNvSpPr/>
          <p:nvPr/>
        </p:nvSpPr>
        <p:spPr>
          <a:xfrm>
            <a:off x="1172308" y="304074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Story 1</a:t>
            </a:r>
          </a:p>
        </p:txBody>
      </p:sp>
      <p:sp>
        <p:nvSpPr>
          <p:cNvPr id="73" name="Round Diagonal Corner Rectangle 72"/>
          <p:cNvSpPr/>
          <p:nvPr/>
        </p:nvSpPr>
        <p:spPr>
          <a:xfrm>
            <a:off x="2505386" y="310605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ound Diagonal Corner Rectangle 73"/>
          <p:cNvSpPr/>
          <p:nvPr/>
        </p:nvSpPr>
        <p:spPr>
          <a:xfrm>
            <a:off x="2813543" y="3106052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Round Diagonal Corner Rectangle 74"/>
          <p:cNvSpPr/>
          <p:nvPr/>
        </p:nvSpPr>
        <p:spPr>
          <a:xfrm>
            <a:off x="2203938" y="312782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 Diagonal Corner Rectangle 75"/>
          <p:cNvSpPr/>
          <p:nvPr/>
        </p:nvSpPr>
        <p:spPr>
          <a:xfrm>
            <a:off x="1165612" y="370113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2</a:t>
            </a:r>
          </a:p>
        </p:txBody>
      </p:sp>
      <p:sp>
        <p:nvSpPr>
          <p:cNvPr id="77" name="Round Diagonal Corner Rectangle 76"/>
          <p:cNvSpPr/>
          <p:nvPr/>
        </p:nvSpPr>
        <p:spPr>
          <a:xfrm>
            <a:off x="1192407" y="4310721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3</a:t>
            </a:r>
          </a:p>
        </p:txBody>
      </p:sp>
      <p:sp>
        <p:nvSpPr>
          <p:cNvPr id="78" name="Round Diagonal Corner Rectangle 77"/>
          <p:cNvSpPr/>
          <p:nvPr/>
        </p:nvSpPr>
        <p:spPr>
          <a:xfrm>
            <a:off x="2485292" y="372290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" name="Round Diagonal Corner Rectangle 78"/>
          <p:cNvSpPr/>
          <p:nvPr/>
        </p:nvSpPr>
        <p:spPr>
          <a:xfrm>
            <a:off x="2163752" y="434701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Round Diagonal Corner Rectangle 79"/>
          <p:cNvSpPr/>
          <p:nvPr/>
        </p:nvSpPr>
        <p:spPr>
          <a:xfrm>
            <a:off x="2183845" y="371564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3" name="Round Diagonal Corner Rectangle 82"/>
          <p:cNvSpPr/>
          <p:nvPr/>
        </p:nvSpPr>
        <p:spPr>
          <a:xfrm>
            <a:off x="3583916" y="2402109"/>
            <a:ext cx="214365" cy="217714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4" name="Round Diagonal Corner Rectangle 83"/>
          <p:cNvSpPr/>
          <p:nvPr/>
        </p:nvSpPr>
        <p:spPr>
          <a:xfrm>
            <a:off x="2257534" y="2402109"/>
            <a:ext cx="214365" cy="217714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5" name="Round Diagonal Corner Rectangle 84"/>
          <p:cNvSpPr/>
          <p:nvPr/>
        </p:nvSpPr>
        <p:spPr>
          <a:xfrm>
            <a:off x="2465202" y="4310728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6" name="Round Diagonal Corner Rectangle 85"/>
          <p:cNvSpPr/>
          <p:nvPr/>
        </p:nvSpPr>
        <p:spPr>
          <a:xfrm>
            <a:off x="2177150" y="463729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 rot="19869480">
            <a:off x="4863402" y="4455887"/>
            <a:ext cx="1607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Items in Fire line can be directly added without going through product backlog or Sprint planning</a:t>
            </a:r>
          </a:p>
        </p:txBody>
      </p:sp>
      <p:cxnSp>
        <p:nvCxnSpPr>
          <p:cNvPr id="89" name="Curved Connector 88"/>
          <p:cNvCxnSpPr/>
          <p:nvPr/>
        </p:nvCxnSpPr>
        <p:spPr>
          <a:xfrm rot="16200000" flipV="1">
            <a:off x="4245430" y="3114432"/>
            <a:ext cx="1785257" cy="897652"/>
          </a:xfrm>
          <a:prstGeom prst="curvedConnector3">
            <a:avLst>
              <a:gd name="adj1" fmla="val 50000"/>
            </a:avLst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21112688">
            <a:off x="7201278" y="4788824"/>
            <a:ext cx="1820737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The scrum board depiction here is just a sample; and should be customized as per project need and nature</a:t>
            </a:r>
          </a:p>
        </p:txBody>
      </p:sp>
      <p:sp>
        <p:nvSpPr>
          <p:cNvPr id="81" name="Round Diagonal Corner Rectangle 80"/>
          <p:cNvSpPr/>
          <p:nvPr/>
        </p:nvSpPr>
        <p:spPr>
          <a:xfrm>
            <a:off x="1233596" y="2419198"/>
            <a:ext cx="679648" cy="217714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	Kanban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7569" y="2634331"/>
            <a:ext cx="8956431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2" y="6052457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04835" y="1451429"/>
            <a:ext cx="13398" cy="461553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056563" y="1393372"/>
            <a:ext cx="6699" cy="4666337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3235" y="1422400"/>
            <a:ext cx="20096" cy="46082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13493" y="1393371"/>
            <a:ext cx="40194" cy="467359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72069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49027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81713" y="1792508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03849" y="1422400"/>
            <a:ext cx="26796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80809" y="1378857"/>
            <a:ext cx="0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5624" y="2235192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22778" y="1981188"/>
            <a:ext cx="68222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TODO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3908" y="1988448"/>
            <a:ext cx="79489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Product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25006" y="1995702"/>
            <a:ext cx="6564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Task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78670" y="1886848"/>
            <a:ext cx="1207727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Development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74454" y="1879591"/>
            <a:ext cx="74014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Review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40551" y="1901360"/>
            <a:ext cx="1321196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Exploratory Testing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27705" y="2053758"/>
            <a:ext cx="58950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UAT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70998" y="2315015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WIP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68167" y="2293244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Done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05982" y="2307762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WIP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03151" y="2285989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Done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40482" y="2307762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WIP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37650" y="2285989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Done</a:t>
            </a:r>
          </a:p>
        </p:txBody>
      </p:sp>
      <p:sp>
        <p:nvSpPr>
          <p:cNvPr id="53" name="Round Diagonal Corner Rectangle 52"/>
          <p:cNvSpPr/>
          <p:nvPr/>
        </p:nvSpPr>
        <p:spPr>
          <a:xfrm>
            <a:off x="3595635" y="363584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" name="Round Diagonal Corner Rectangle 56"/>
          <p:cNvSpPr/>
          <p:nvPr/>
        </p:nvSpPr>
        <p:spPr>
          <a:xfrm>
            <a:off x="4387777" y="291739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8" name="Round Diagonal Corner Rectangle 57"/>
          <p:cNvSpPr/>
          <p:nvPr/>
        </p:nvSpPr>
        <p:spPr>
          <a:xfrm>
            <a:off x="180874" y="3091527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3537019" y="293916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0" name="Round Diagonal Corner Rectangle 59"/>
          <p:cNvSpPr/>
          <p:nvPr/>
        </p:nvSpPr>
        <p:spPr>
          <a:xfrm>
            <a:off x="180874" y="3410835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1" name="Round Diagonal Corner Rectangle 60"/>
          <p:cNvSpPr/>
          <p:nvPr/>
        </p:nvSpPr>
        <p:spPr>
          <a:xfrm>
            <a:off x="200966" y="2735924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74178" y="3751917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3" name="Round Diagonal Corner Rectangle 62"/>
          <p:cNvSpPr/>
          <p:nvPr/>
        </p:nvSpPr>
        <p:spPr>
          <a:xfrm>
            <a:off x="7710437" y="290286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4" name="Round Diagonal Corner Rectangle 63"/>
          <p:cNvSpPr/>
          <p:nvPr/>
        </p:nvSpPr>
        <p:spPr>
          <a:xfrm>
            <a:off x="194271" y="4049451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5292131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6" name="Round Diagonal Corner Rectangle 65"/>
          <p:cNvSpPr/>
          <p:nvPr/>
        </p:nvSpPr>
        <p:spPr>
          <a:xfrm>
            <a:off x="187575" y="439053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Round Diagonal Corner Rectangle 66"/>
          <p:cNvSpPr/>
          <p:nvPr/>
        </p:nvSpPr>
        <p:spPr>
          <a:xfrm>
            <a:off x="6946762" y="39624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8" name="Round Diagonal Corner Rectangle 67"/>
          <p:cNvSpPr/>
          <p:nvPr/>
        </p:nvSpPr>
        <p:spPr>
          <a:xfrm>
            <a:off x="194271" y="4702581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6934200" y="35052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187575" y="504366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1" name="Round Diagonal Corner Rectangle 70"/>
          <p:cNvSpPr/>
          <p:nvPr/>
        </p:nvSpPr>
        <p:spPr>
          <a:xfrm>
            <a:off x="3900435" y="29826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ound Diagonal Corner Rectangle 71"/>
          <p:cNvSpPr/>
          <p:nvPr/>
        </p:nvSpPr>
        <p:spPr>
          <a:xfrm>
            <a:off x="1172308" y="296093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Story 1</a:t>
            </a:r>
          </a:p>
        </p:txBody>
      </p:sp>
      <p:sp>
        <p:nvSpPr>
          <p:cNvPr id="73" name="Round Diagonal Corner Rectangle 72"/>
          <p:cNvSpPr/>
          <p:nvPr/>
        </p:nvSpPr>
        <p:spPr>
          <a:xfrm>
            <a:off x="2505386" y="302624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ound Diagonal Corner Rectangle 73"/>
          <p:cNvSpPr/>
          <p:nvPr/>
        </p:nvSpPr>
        <p:spPr>
          <a:xfrm>
            <a:off x="2813543" y="3026242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Round Diagonal Corner Rectangle 74"/>
          <p:cNvSpPr/>
          <p:nvPr/>
        </p:nvSpPr>
        <p:spPr>
          <a:xfrm>
            <a:off x="2203938" y="304801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 Diagonal Corner Rectangle 75"/>
          <p:cNvSpPr/>
          <p:nvPr/>
        </p:nvSpPr>
        <p:spPr>
          <a:xfrm>
            <a:off x="1165612" y="362132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2</a:t>
            </a:r>
          </a:p>
        </p:txBody>
      </p:sp>
      <p:sp>
        <p:nvSpPr>
          <p:cNvPr id="77" name="Round Diagonal Corner Rectangle 76"/>
          <p:cNvSpPr/>
          <p:nvPr/>
        </p:nvSpPr>
        <p:spPr>
          <a:xfrm>
            <a:off x="1143000" y="4267200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3</a:t>
            </a:r>
          </a:p>
        </p:txBody>
      </p:sp>
      <p:sp>
        <p:nvSpPr>
          <p:cNvPr id="78" name="Round Diagonal Corner Rectangle 77"/>
          <p:cNvSpPr/>
          <p:nvPr/>
        </p:nvSpPr>
        <p:spPr>
          <a:xfrm>
            <a:off x="2485292" y="364309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" name="Round Diagonal Corner Rectangle 78"/>
          <p:cNvSpPr/>
          <p:nvPr/>
        </p:nvSpPr>
        <p:spPr>
          <a:xfrm>
            <a:off x="2163752" y="426720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Round Diagonal Corner Rectangle 79"/>
          <p:cNvSpPr/>
          <p:nvPr/>
        </p:nvSpPr>
        <p:spPr>
          <a:xfrm>
            <a:off x="2183845" y="363583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5" name="Round Diagonal Corner Rectangle 84"/>
          <p:cNvSpPr/>
          <p:nvPr/>
        </p:nvSpPr>
        <p:spPr>
          <a:xfrm>
            <a:off x="2465202" y="42780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6" name="Round Diagonal Corner Rectangle 85"/>
          <p:cNvSpPr/>
          <p:nvPr/>
        </p:nvSpPr>
        <p:spPr>
          <a:xfrm>
            <a:off x="2177150" y="455748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 rot="19869480">
            <a:off x="4863402" y="3904376"/>
            <a:ext cx="1607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Items in Fire line can be directly added without going through product backlog or Sprint planning</a:t>
            </a:r>
          </a:p>
        </p:txBody>
      </p:sp>
      <p:cxnSp>
        <p:nvCxnSpPr>
          <p:cNvPr id="89" name="Curved Connector 88"/>
          <p:cNvCxnSpPr/>
          <p:nvPr/>
        </p:nvCxnSpPr>
        <p:spPr>
          <a:xfrm rot="16200000" flipV="1">
            <a:off x="4245430" y="3586133"/>
            <a:ext cx="1785257" cy="897652"/>
          </a:xfrm>
          <a:prstGeom prst="curvedConnector3">
            <a:avLst>
              <a:gd name="adj1" fmla="val 50000"/>
            </a:avLst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21112688">
            <a:off x="7221523" y="4787387"/>
            <a:ext cx="1817344" cy="16238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The kanban board depiction here is just a sample; and should be customized as per project need and nature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200967" y="1371600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28600" y="1828800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733800" y="13716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92" name="Round Diagonal Corner Rectangle 91"/>
          <p:cNvSpPr/>
          <p:nvPr/>
        </p:nvSpPr>
        <p:spPr>
          <a:xfrm>
            <a:off x="3595635" y="4383318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3" name="Round Diagonal Corner Rectangle 92"/>
          <p:cNvSpPr/>
          <p:nvPr/>
        </p:nvSpPr>
        <p:spPr>
          <a:xfrm>
            <a:off x="3900435" y="36684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260914" y="13716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086600" y="13716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98" name="Round Diagonal Corner Rectangle 97"/>
          <p:cNvSpPr/>
          <p:nvPr/>
        </p:nvSpPr>
        <p:spPr>
          <a:xfrm>
            <a:off x="5653035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9" name="Round Diagonal Corner Rectangle 98"/>
          <p:cNvSpPr/>
          <p:nvPr/>
        </p:nvSpPr>
        <p:spPr>
          <a:xfrm>
            <a:off x="5653035" y="35052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0" name="Round Diagonal Corner Rectangle 99"/>
          <p:cNvSpPr/>
          <p:nvPr/>
        </p:nvSpPr>
        <p:spPr>
          <a:xfrm>
            <a:off x="6110235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1" name="Round Diagonal Corner Rectangle 100"/>
          <p:cNvSpPr/>
          <p:nvPr/>
        </p:nvSpPr>
        <p:spPr>
          <a:xfrm>
            <a:off x="6110235" y="35052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2" name="Round Diagonal Corner Rectangle 101"/>
          <p:cNvSpPr/>
          <p:nvPr/>
        </p:nvSpPr>
        <p:spPr>
          <a:xfrm>
            <a:off x="6491235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3" name="Round Diagonal Corner Rectangle 102"/>
          <p:cNvSpPr/>
          <p:nvPr/>
        </p:nvSpPr>
        <p:spPr>
          <a:xfrm>
            <a:off x="6934200" y="29718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/>
              <a:t>What is Scrum?</a:t>
            </a:r>
          </a:p>
        </p:txBody>
      </p:sp>
      <p:sp>
        <p:nvSpPr>
          <p:cNvPr id="7" name="Shape 157"/>
          <p:cNvSpPr txBox="1"/>
          <p:nvPr/>
        </p:nvSpPr>
        <p:spPr>
          <a:xfrm>
            <a:off x="534769" y="1065121"/>
            <a:ext cx="7451772" cy="49188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</a:pPr>
            <a:endParaRPr lang="en-GB" altLang="en-US" sz="2400" kern="0" dirty="0">
              <a:solidFill>
                <a:srgbClr val="000000"/>
              </a:solidFill>
              <a:latin typeface="Tahoma"/>
            </a:endParaRP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endParaRPr lang="en-GB" altLang="en-US" sz="2200" kern="0" dirty="0">
              <a:solidFill>
                <a:srgbClr val="000000"/>
              </a:solidFill>
              <a:latin typeface="Tahoma"/>
            </a:endParaRP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Is an agile,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lightweight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process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Can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manage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and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control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software and product development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Uses iterative, incremental practices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Has a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simple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implementation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Increases productivity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Reduces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time to benefits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Embraces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adaptive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, empirical systems development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Is not restricted to software development projects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Embraces the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opposite of the waterfall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approach…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Originate by Jeff Sutherland and Ken </a:t>
            </a:r>
            <a:r>
              <a:rPr lang="en-GB" altLang="en-US" sz="2200" kern="0" dirty="0" err="1">
                <a:solidFill>
                  <a:srgbClr val="000000"/>
                </a:solidFill>
                <a:latin typeface="Tahoma"/>
              </a:rPr>
              <a:t>Schwaber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in 1993</a:t>
            </a:r>
          </a:p>
          <a:p>
            <a:pPr marL="346075" lvl="1" algn="l">
              <a:lnSpc>
                <a:spcPct val="100000"/>
              </a:lnSpc>
              <a:spcBef>
                <a:spcPct val="20000"/>
              </a:spcBef>
            </a:pPr>
            <a:endParaRPr lang="en-GB" altLang="en-US" sz="2200" kern="0" dirty="0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Shape 159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4903672" y="1738106"/>
            <a:ext cx="4558931" cy="302215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169165" y="895658"/>
            <a:ext cx="4593919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GB" altLang="en-US" sz="2800" b="1" u="sng" dirty="0">
                <a:solidFill>
                  <a:schemeClr val="accent2"/>
                </a:solidFill>
              </a:rPr>
              <a:t>It’s about common sense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0884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431800"/>
            <a:ext cx="5791200" cy="599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3"/>
            <a:ext cx="9144000" cy="1001713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en-US" sz="3600" dirty="0">
                <a:solidFill>
                  <a:schemeClr val="accent1"/>
                </a:solidFill>
              </a:rPr>
              <a:t>Myths or Facts</a:t>
            </a:r>
          </a:p>
        </p:txBody>
      </p:sp>
      <p:sp>
        <p:nvSpPr>
          <p:cNvPr id="10" name="TextBox 9"/>
          <p:cNvSpPr txBox="1"/>
          <p:nvPr/>
        </p:nvSpPr>
        <p:spPr>
          <a:xfrm rot="1958097">
            <a:off x="544691" y="1367232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is undisciplined</a:t>
            </a:r>
          </a:p>
        </p:txBody>
      </p:sp>
      <p:sp>
        <p:nvSpPr>
          <p:cNvPr id="11" name="TextBox 10"/>
          <p:cNvSpPr txBox="1"/>
          <p:nvPr/>
        </p:nvSpPr>
        <p:spPr>
          <a:xfrm rot="20734335">
            <a:off x="3521886" y="1490534"/>
            <a:ext cx="1648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is anti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documentation</a:t>
            </a:r>
          </a:p>
        </p:txBody>
      </p:sp>
      <p:sp>
        <p:nvSpPr>
          <p:cNvPr id="12" name="TextBox 11"/>
          <p:cNvSpPr txBox="1"/>
          <p:nvPr/>
        </p:nvSpPr>
        <p:spPr>
          <a:xfrm rot="956586">
            <a:off x="5996781" y="1905000"/>
            <a:ext cx="2824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Road map and release plan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is essential in Agile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24598" y="3284832"/>
            <a:ext cx="1738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works well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 for big projects</a:t>
            </a:r>
          </a:p>
        </p:txBody>
      </p:sp>
      <p:sp>
        <p:nvSpPr>
          <p:cNvPr id="15" name="TextBox 14"/>
          <p:cNvSpPr txBox="1"/>
          <p:nvPr/>
        </p:nvSpPr>
        <p:spPr>
          <a:xfrm rot="20247305">
            <a:off x="533400" y="32766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means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 small water falls</a:t>
            </a:r>
          </a:p>
        </p:txBody>
      </p:sp>
      <p:sp>
        <p:nvSpPr>
          <p:cNvPr id="16" name="TextBox 15"/>
          <p:cNvSpPr txBox="1"/>
          <p:nvPr/>
        </p:nvSpPr>
        <p:spPr>
          <a:xfrm rot="20319648">
            <a:off x="6693164" y="4714402"/>
            <a:ext cx="1570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required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 lots of rework</a:t>
            </a:r>
          </a:p>
        </p:txBody>
      </p:sp>
      <p:sp>
        <p:nvSpPr>
          <p:cNvPr id="17" name="TextBox 16"/>
          <p:cNvSpPr txBox="1"/>
          <p:nvPr/>
        </p:nvSpPr>
        <p:spPr>
          <a:xfrm rot="20302097">
            <a:off x="648641" y="5747909"/>
            <a:ext cx="195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doesn’t scale</a:t>
            </a:r>
          </a:p>
        </p:txBody>
      </p:sp>
      <p:sp>
        <p:nvSpPr>
          <p:cNvPr id="18" name="TextBox 17"/>
          <p:cNvSpPr txBox="1"/>
          <p:nvPr/>
        </p:nvSpPr>
        <p:spPr>
          <a:xfrm rot="409628">
            <a:off x="4453267" y="5335142"/>
            <a:ext cx="1339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is anti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architecture</a:t>
            </a:r>
          </a:p>
        </p:txBody>
      </p:sp>
      <p:pic>
        <p:nvPicPr>
          <p:cNvPr id="2050" name="Picture 2" descr="D:\Users\vivsinha\Desktop\images 1\MythvsFac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2346158"/>
            <a:ext cx="3962400" cy="29196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498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	Success </a:t>
            </a:r>
            <a:r>
              <a:rPr lang="en-US" sz="3200" dirty="0" err="1"/>
              <a:t>Selfie</a:t>
            </a:r>
            <a:r>
              <a:rPr lang="en-US" sz="3200" dirty="0"/>
              <a:t>!</a:t>
            </a:r>
          </a:p>
        </p:txBody>
      </p:sp>
      <p:sp>
        <p:nvSpPr>
          <p:cNvPr id="82" name="Content Placeholder 2"/>
          <p:cNvSpPr txBox="1">
            <a:spLocks/>
          </p:cNvSpPr>
          <p:nvPr/>
        </p:nvSpPr>
        <p:spPr>
          <a:xfrm>
            <a:off x="0" y="1484785"/>
            <a:ext cx="9144000" cy="46112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Going agile is all about building a great development culture in your organization.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Effective cross-functionalism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Self organizing team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Don’t be critical-path developers, cross-train each other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Cross-pollinate though effective code review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Cultivate full-stack developers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5603805">
            <a:off x="3827475" y="2792889"/>
            <a:ext cx="1057246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" name="AutoShape 91"/>
          <p:cNvSpPr>
            <a:spLocks noChangeArrowheads="1"/>
          </p:cNvSpPr>
          <p:nvPr/>
        </p:nvSpPr>
        <p:spPr bwMode="auto">
          <a:xfrm>
            <a:off x="1187625" y="1752053"/>
            <a:ext cx="6811963" cy="4413251"/>
          </a:xfrm>
          <a:prstGeom prst="curvedLeftArrow">
            <a:avLst>
              <a:gd name="adj1" fmla="val 12903"/>
              <a:gd name="adj2" fmla="val 32903"/>
              <a:gd name="adj3" fmla="val 30413"/>
            </a:avLst>
          </a:prstGeom>
          <a:solidFill>
            <a:schemeClr val="tx2">
              <a:alpha val="43137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600">
              <a:solidFill>
                <a:srgbClr val="000000"/>
              </a:solidFill>
              <a:ea typeface="+mn-ea"/>
            </a:endParaRPr>
          </a:p>
        </p:txBody>
      </p:sp>
      <p:pic>
        <p:nvPicPr>
          <p:cNvPr id="5" name="Picture 4" descr="Red User s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64854" y="1669521"/>
            <a:ext cx="374091" cy="49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Yellow User s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04934" y="1776638"/>
            <a:ext cx="374091" cy="49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Green User s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10238" y="1885108"/>
            <a:ext cx="354621" cy="46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44"/>
          <p:cNvSpPr txBox="1">
            <a:spLocks noChangeArrowheads="1"/>
          </p:cNvSpPr>
          <p:nvPr/>
        </p:nvSpPr>
        <p:spPr bwMode="auto">
          <a:xfrm>
            <a:off x="428729" y="1110793"/>
            <a:ext cx="1674726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User Stories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Must have 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Acceptance Criteria 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grpSp>
        <p:nvGrpSpPr>
          <p:cNvPr id="2" name="Group 92"/>
          <p:cNvGrpSpPr>
            <a:grpSpLocks/>
          </p:cNvGrpSpPr>
          <p:nvPr/>
        </p:nvGrpSpPr>
        <p:grpSpPr bwMode="auto">
          <a:xfrm>
            <a:off x="658066" y="3100470"/>
            <a:ext cx="883076" cy="920342"/>
            <a:chOff x="253" y="1842"/>
            <a:chExt cx="635" cy="681"/>
          </a:xfrm>
        </p:grpSpPr>
        <p:pic>
          <p:nvPicPr>
            <p:cNvPr id="10" name="Picture 86" descr="XP icon generic internet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3" y="1842"/>
              <a:ext cx="45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1"/>
            <p:cNvGrpSpPr>
              <a:grpSpLocks/>
            </p:cNvGrpSpPr>
            <p:nvPr/>
          </p:nvGrpSpPr>
          <p:grpSpPr bwMode="auto">
            <a:xfrm>
              <a:off x="342" y="1978"/>
              <a:ext cx="546" cy="545"/>
              <a:chOff x="1506" y="3106"/>
              <a:chExt cx="609" cy="734"/>
            </a:xfrm>
          </p:grpSpPr>
          <p:pic>
            <p:nvPicPr>
              <p:cNvPr id="12" name="Picture 82" descr="buddy3"/>
              <p:cNvPicPr>
                <a:picLocks noChangeAspect="1" noChangeArrowheads="1"/>
              </p:cNvPicPr>
              <p:nvPr/>
            </p:nvPicPr>
            <p:blipFill>
              <a:blip r:embed="rId8" cstate="print">
                <a:lum bright="6000" contrast="6000"/>
              </a:blip>
              <a:srcRect/>
              <a:stretch>
                <a:fillRect/>
              </a:stretch>
            </p:blipFill>
            <p:spPr bwMode="auto">
              <a:xfrm>
                <a:off x="1731" y="3106"/>
                <a:ext cx="384" cy="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83" descr="buddy5"/>
              <p:cNvPicPr>
                <a:picLocks noChangeAspect="1" noChangeArrowheads="1"/>
              </p:cNvPicPr>
              <p:nvPr/>
            </p:nvPicPr>
            <p:blipFill>
              <a:blip r:embed="rId9" cstate="print">
                <a:lum bright="6000" contrast="6000"/>
              </a:blip>
              <a:srcRect/>
              <a:stretch>
                <a:fillRect/>
              </a:stretch>
            </p:blipFill>
            <p:spPr bwMode="auto">
              <a:xfrm>
                <a:off x="1506" y="3226"/>
                <a:ext cx="377" cy="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84" descr="buddy2"/>
              <p:cNvPicPr>
                <a:picLocks noChangeAspect="1" noChangeArrowheads="1"/>
              </p:cNvPicPr>
              <p:nvPr/>
            </p:nvPicPr>
            <p:blipFill>
              <a:blip r:embed="rId10" cstate="print">
                <a:lum bright="6000" contrast="6000"/>
              </a:blip>
              <a:srcRect/>
              <a:stretch>
                <a:fillRect/>
              </a:stretch>
            </p:blipFill>
            <p:spPr bwMode="auto">
              <a:xfrm>
                <a:off x="1710" y="3346"/>
                <a:ext cx="377" cy="4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5" name="Text Box 85"/>
          <p:cNvSpPr txBox="1">
            <a:spLocks noChangeArrowheads="1"/>
          </p:cNvSpPr>
          <p:nvPr/>
        </p:nvSpPr>
        <p:spPr bwMode="auto">
          <a:xfrm>
            <a:off x="267957" y="4016099"/>
            <a:ext cx="16479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Client / Stakeholder, PO, Scrum master</a:t>
            </a:r>
            <a:endParaRPr lang="en-US" sz="12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pic>
        <p:nvPicPr>
          <p:cNvPr id="16" name="Picture 132" descr="GEL Dotted Line MS-green"/>
          <p:cNvPicPr>
            <a:picLocks noChangeAspect="1" noChangeArrowheads="1"/>
          </p:cNvPicPr>
          <p:nvPr/>
        </p:nvPicPr>
        <p:blipFill>
          <a:blip r:embed="rId11" cstate="print"/>
          <a:srcRect l="17416" t="-45959" r="15268" b="5556"/>
          <a:stretch>
            <a:fillRect/>
          </a:stretch>
        </p:blipFill>
        <p:spPr bwMode="auto">
          <a:xfrm>
            <a:off x="1540386" y="3967529"/>
            <a:ext cx="2461487" cy="170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33" descr="GEL Dotted Line MS-blue"/>
          <p:cNvPicPr>
            <a:picLocks noChangeAspect="1" noChangeArrowheads="1"/>
          </p:cNvPicPr>
          <p:nvPr/>
        </p:nvPicPr>
        <p:blipFill>
          <a:blip r:embed="rId12" cstate="print"/>
          <a:srcRect l="34499" t="4041"/>
          <a:stretch>
            <a:fillRect/>
          </a:stretch>
        </p:blipFill>
        <p:spPr bwMode="auto">
          <a:xfrm rot="1981432">
            <a:off x="1394365" y="3260718"/>
            <a:ext cx="2517113" cy="1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44"/>
          <p:cNvSpPr txBox="1">
            <a:spLocks noChangeArrowheads="1"/>
          </p:cNvSpPr>
          <p:nvPr/>
        </p:nvSpPr>
        <p:spPr bwMode="auto">
          <a:xfrm>
            <a:off x="2411760" y="1109671"/>
            <a:ext cx="1440160" cy="5770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rgbClr val="40444B"/>
                </a:solidFill>
                <a:latin typeface="+mn-lt"/>
                <a:ea typeface="+mn-ea"/>
              </a:rPr>
              <a:t>Development Team</a:t>
            </a:r>
          </a:p>
          <a:p>
            <a:pPr algn="ctr">
              <a:defRPr/>
            </a:pPr>
            <a:r>
              <a:rPr lang="en-US" sz="1050" b="1" dirty="0">
                <a:solidFill>
                  <a:srgbClr val="40444B"/>
                </a:solidFill>
                <a:latin typeface="+mn-lt"/>
              </a:rPr>
              <a:t>Technical discussion of Story</a:t>
            </a:r>
            <a:endParaRPr lang="en-US" sz="105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pic>
        <p:nvPicPr>
          <p:cNvPr id="31" name="Picture 30" descr="Green User s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2149" y="2366626"/>
            <a:ext cx="354621" cy="46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 Box 44"/>
          <p:cNvSpPr txBox="1">
            <a:spLocks noChangeArrowheads="1"/>
          </p:cNvSpPr>
          <p:nvPr/>
        </p:nvSpPr>
        <p:spPr bwMode="auto">
          <a:xfrm>
            <a:off x="349102" y="5590983"/>
            <a:ext cx="11985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Shippable</a:t>
            </a:r>
          </a:p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Code</a:t>
            </a: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 </a:t>
            </a:r>
          </a:p>
        </p:txBody>
      </p:sp>
      <p:grpSp>
        <p:nvGrpSpPr>
          <p:cNvPr id="9" name="Group 11"/>
          <p:cNvGrpSpPr>
            <a:grpSpLocks/>
          </p:cNvGrpSpPr>
          <p:nvPr/>
        </p:nvGrpSpPr>
        <p:grpSpPr bwMode="auto">
          <a:xfrm>
            <a:off x="1217656" y="1657828"/>
            <a:ext cx="440843" cy="796008"/>
            <a:chOff x="975" y="845"/>
            <a:chExt cx="414" cy="889"/>
          </a:xfrm>
        </p:grpSpPr>
        <p:pic>
          <p:nvPicPr>
            <p:cNvPr id="41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Group 58"/>
          <p:cNvGrpSpPr>
            <a:grpSpLocks/>
          </p:cNvGrpSpPr>
          <p:nvPr/>
        </p:nvGrpSpPr>
        <p:grpSpPr bwMode="auto">
          <a:xfrm>
            <a:off x="3526263" y="3551282"/>
            <a:ext cx="1293323" cy="906827"/>
            <a:chOff x="1111" y="2272"/>
            <a:chExt cx="930" cy="671"/>
          </a:xfrm>
        </p:grpSpPr>
        <p:pic>
          <p:nvPicPr>
            <p:cNvPr id="45" name="Picture 51" descr="orange-disc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111" y="2272"/>
              <a:ext cx="930" cy="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52" descr="web-page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602" y="2296"/>
              <a:ext cx="325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53" descr="economics chart financial chart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285" y="2272"/>
              <a:ext cx="295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54" descr="MSN icon mail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247" y="2478"/>
              <a:ext cx="239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56" descr="3 peice unequal Pie chart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1490" y="2523"/>
              <a:ext cx="347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" name="Picture 126" descr="blue arrow"/>
          <p:cNvPicPr>
            <a:picLocks noChangeAspect="1" noChangeArrowheads="1"/>
          </p:cNvPicPr>
          <p:nvPr/>
        </p:nvPicPr>
        <p:blipFill>
          <a:blip r:embed="rId19" cstate="print">
            <a:lum bright="18000"/>
          </a:blip>
          <a:srcRect/>
          <a:stretch>
            <a:fillRect/>
          </a:stretch>
        </p:blipFill>
        <p:spPr bwMode="auto">
          <a:xfrm rot="3550055">
            <a:off x="2603218" y="2768033"/>
            <a:ext cx="1524976" cy="4144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4139953" y="1844824"/>
            <a:ext cx="440843" cy="796008"/>
            <a:chOff x="975" y="845"/>
            <a:chExt cx="414" cy="889"/>
          </a:xfrm>
        </p:grpSpPr>
        <p:pic>
          <p:nvPicPr>
            <p:cNvPr id="53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" name="Group 11"/>
          <p:cNvGrpSpPr>
            <a:grpSpLocks/>
          </p:cNvGrpSpPr>
          <p:nvPr/>
        </p:nvGrpSpPr>
        <p:grpSpPr bwMode="auto">
          <a:xfrm>
            <a:off x="5508104" y="2060848"/>
            <a:ext cx="440843" cy="796008"/>
            <a:chOff x="975" y="845"/>
            <a:chExt cx="414" cy="889"/>
          </a:xfrm>
        </p:grpSpPr>
        <p:pic>
          <p:nvPicPr>
            <p:cNvPr id="58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1" name="Text Box 44"/>
          <p:cNvSpPr txBox="1">
            <a:spLocks noChangeArrowheads="1"/>
          </p:cNvSpPr>
          <p:nvPr/>
        </p:nvSpPr>
        <p:spPr bwMode="auto">
          <a:xfrm>
            <a:off x="5105400" y="1548825"/>
            <a:ext cx="1741714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BDD 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Behavior driven development</a:t>
            </a:r>
          </a:p>
        </p:txBody>
      </p:sp>
      <p:grpSp>
        <p:nvGrpSpPr>
          <p:cNvPr id="21" name="Group 11"/>
          <p:cNvGrpSpPr>
            <a:grpSpLocks/>
          </p:cNvGrpSpPr>
          <p:nvPr/>
        </p:nvGrpSpPr>
        <p:grpSpPr bwMode="auto">
          <a:xfrm>
            <a:off x="6732241" y="2488976"/>
            <a:ext cx="440843" cy="796008"/>
            <a:chOff x="975" y="845"/>
            <a:chExt cx="414" cy="889"/>
          </a:xfrm>
        </p:grpSpPr>
        <p:pic>
          <p:nvPicPr>
            <p:cNvPr id="63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6" name="Text Box 44"/>
          <p:cNvSpPr txBox="1">
            <a:spLocks noChangeArrowheads="1"/>
          </p:cNvSpPr>
          <p:nvPr/>
        </p:nvSpPr>
        <p:spPr bwMode="auto">
          <a:xfrm>
            <a:off x="6970039" y="2133419"/>
            <a:ext cx="1818917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Code review</a:t>
            </a:r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Agile way – ensuring all acceptance criteria are covered in TDD &amp; BDD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grpSp>
        <p:nvGrpSpPr>
          <p:cNvPr id="22" name="Group 11"/>
          <p:cNvGrpSpPr>
            <a:grpSpLocks/>
          </p:cNvGrpSpPr>
          <p:nvPr/>
        </p:nvGrpSpPr>
        <p:grpSpPr bwMode="auto">
          <a:xfrm>
            <a:off x="7668344" y="3573016"/>
            <a:ext cx="440843" cy="796008"/>
            <a:chOff x="975" y="845"/>
            <a:chExt cx="414" cy="889"/>
          </a:xfrm>
        </p:grpSpPr>
        <p:pic>
          <p:nvPicPr>
            <p:cNvPr id="68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1" name="Text Box 44"/>
          <p:cNvSpPr txBox="1">
            <a:spLocks noChangeArrowheads="1"/>
          </p:cNvSpPr>
          <p:nvPr/>
        </p:nvSpPr>
        <p:spPr bwMode="auto">
          <a:xfrm>
            <a:off x="7945438" y="3284984"/>
            <a:ext cx="119856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Code Merge in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SCM</a:t>
            </a: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  / Repository</a:t>
            </a:r>
          </a:p>
        </p:txBody>
      </p:sp>
      <p:sp>
        <p:nvSpPr>
          <p:cNvPr id="76" name="Text Box 44"/>
          <p:cNvSpPr txBox="1">
            <a:spLocks noChangeArrowheads="1"/>
          </p:cNvSpPr>
          <p:nvPr/>
        </p:nvSpPr>
        <p:spPr bwMode="auto">
          <a:xfrm>
            <a:off x="7092280" y="4680480"/>
            <a:ext cx="151216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Continuous Integration (CI)</a:t>
            </a:r>
          </a:p>
          <a:p>
            <a:pPr algn="ctr">
              <a:defRPr/>
            </a:pPr>
            <a:r>
              <a:rPr lang="en-US" sz="1050" dirty="0">
                <a:solidFill>
                  <a:srgbClr val="40444B"/>
                </a:solidFill>
                <a:latin typeface="+mn-lt"/>
              </a:rPr>
              <a:t>For QA Build</a:t>
            </a:r>
            <a:endParaRPr lang="en-US" sz="1050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85" name="Text Box 44"/>
          <p:cNvSpPr txBox="1">
            <a:spLocks noChangeArrowheads="1"/>
          </p:cNvSpPr>
          <p:nvPr/>
        </p:nvSpPr>
        <p:spPr bwMode="auto">
          <a:xfrm>
            <a:off x="4819810" y="5589242"/>
            <a:ext cx="144016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Exploratory</a:t>
            </a:r>
          </a:p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Testing</a:t>
            </a:r>
            <a:endParaRPr lang="en-US" sz="12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3275857" y="3068962"/>
            <a:ext cx="18002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l-NL" sz="1200" b="1" dirty="0">
                <a:solidFill>
                  <a:srgbClr val="40444B"/>
                </a:solidFill>
                <a:latin typeface="+mn-lt"/>
                <a:ea typeface="+mn-ea"/>
              </a:rPr>
              <a:t>Progress &amp; feedback Reporting</a:t>
            </a:r>
          </a:p>
        </p:txBody>
      </p:sp>
      <p:pic>
        <p:nvPicPr>
          <p:cNvPr id="86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8314436">
            <a:off x="4542064" y="3010343"/>
            <a:ext cx="1335013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87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9626784">
            <a:off x="4698951" y="3420013"/>
            <a:ext cx="2412369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0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0800000">
            <a:off x="5602320" y="3850789"/>
            <a:ext cx="1922009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1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1494650">
            <a:off x="4731250" y="4236625"/>
            <a:ext cx="2155271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9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6574151">
            <a:off x="3664873" y="4541919"/>
            <a:ext cx="832646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0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8362049">
            <a:off x="2919897" y="4500329"/>
            <a:ext cx="1057246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1" name="Picture 100" descr="Build.bmp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76523" y="4840696"/>
            <a:ext cx="901623" cy="724669"/>
          </a:xfrm>
          <a:prstGeom prst="rect">
            <a:avLst/>
          </a:prstGeom>
        </p:spPr>
      </p:pic>
      <p:pic>
        <p:nvPicPr>
          <p:cNvPr id="106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236297" y="3140968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605479" y="2420888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2443560">
            <a:off x="4287837" y="4461993"/>
            <a:ext cx="1450469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9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867874" y="4934407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" name="TextBox 79"/>
          <p:cNvSpPr txBox="1"/>
          <p:nvPr/>
        </p:nvSpPr>
        <p:spPr>
          <a:xfrm>
            <a:off x="6834360" y="5307297"/>
            <a:ext cx="762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800" b="1" dirty="0">
                <a:solidFill>
                  <a:srgbClr val="40444B"/>
                </a:solidFill>
                <a:latin typeface="+mn-lt"/>
                <a:ea typeface="+mn-ea"/>
              </a:rPr>
              <a:t>Automated Build report </a:t>
            </a:r>
          </a:p>
        </p:txBody>
      </p:sp>
      <p:sp>
        <p:nvSpPr>
          <p:cNvPr id="82" name="Text Box 44"/>
          <p:cNvSpPr txBox="1">
            <a:spLocks noChangeArrowheads="1"/>
          </p:cNvSpPr>
          <p:nvPr/>
        </p:nvSpPr>
        <p:spPr bwMode="auto">
          <a:xfrm>
            <a:off x="3969142" y="1253686"/>
            <a:ext cx="119856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TDD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Test Driven Development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84" name="Text Box 75"/>
          <p:cNvSpPr txBox="1">
            <a:spLocks noChangeArrowheads="1"/>
          </p:cNvSpPr>
          <p:nvPr/>
        </p:nvSpPr>
        <p:spPr bwMode="auto">
          <a:xfrm>
            <a:off x="3135088" y="4251855"/>
            <a:ext cx="2411605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l-NL" sz="1050" b="1" dirty="0">
                <a:latin typeface="+mn-lt"/>
              </a:rPr>
              <a:t>Project management Tool (JIRA)</a:t>
            </a:r>
          </a:p>
          <a:p>
            <a:pPr algn="ctr">
              <a:defRPr/>
            </a:pPr>
            <a:r>
              <a:rPr lang="nl-NL" sz="1050" b="1" dirty="0">
                <a:latin typeface="+mn-lt"/>
                <a:ea typeface="+mn-ea"/>
              </a:rPr>
              <a:t>Code quality review automation  (</a:t>
            </a:r>
            <a:r>
              <a:rPr lang="nl-NL" sz="1050" b="1" dirty="0"/>
              <a:t>Sonar  / CAST</a:t>
            </a:r>
            <a:r>
              <a:rPr lang="nl-NL" sz="1050" b="1" dirty="0">
                <a:latin typeface="+mn-lt"/>
                <a:ea typeface="+mn-ea"/>
              </a:rPr>
              <a:t>)</a:t>
            </a:r>
          </a:p>
          <a:p>
            <a:pPr algn="ctr">
              <a:defRPr/>
            </a:pPr>
            <a:r>
              <a:rPr lang="nl-NL" sz="1050" b="1" dirty="0">
                <a:latin typeface="+mn-lt"/>
              </a:rPr>
              <a:t>Burn Down, Scrum Board </a:t>
            </a:r>
            <a:endParaRPr lang="nl-NL" sz="1050" b="1" dirty="0">
              <a:latin typeface="+mn-lt"/>
              <a:ea typeface="+mn-ea"/>
            </a:endParaRPr>
          </a:p>
        </p:txBody>
      </p:sp>
      <p:sp>
        <p:nvSpPr>
          <p:cNvPr id="88" name="Text Box 44"/>
          <p:cNvSpPr txBox="1">
            <a:spLocks noChangeArrowheads="1"/>
          </p:cNvSpPr>
          <p:nvPr/>
        </p:nvSpPr>
        <p:spPr bwMode="auto">
          <a:xfrm>
            <a:off x="4337385" y="2692220"/>
            <a:ext cx="1383485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Unit Test </a:t>
            </a:r>
          </a:p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Coverage &gt; 70 %</a:t>
            </a:r>
            <a:endParaRPr lang="en-US" sz="8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grpSp>
        <p:nvGrpSpPr>
          <p:cNvPr id="23" name="Group 12"/>
          <p:cNvGrpSpPr>
            <a:grpSpLocks noChangeAspect="1"/>
          </p:cNvGrpSpPr>
          <p:nvPr/>
        </p:nvGrpSpPr>
        <p:grpSpPr bwMode="auto">
          <a:xfrm>
            <a:off x="6900659" y="4206011"/>
            <a:ext cx="551826" cy="597811"/>
            <a:chOff x="2841" y="1629"/>
            <a:chExt cx="558" cy="558"/>
          </a:xfrm>
        </p:grpSpPr>
        <p:sp>
          <p:nvSpPr>
            <p:cNvPr id="93" name="AutoShape 11"/>
            <p:cNvSpPr>
              <a:spLocks noChangeAspect="1" noChangeArrowheads="1" noTextEdit="1"/>
            </p:cNvSpPr>
            <p:nvPr/>
          </p:nvSpPr>
          <p:spPr bwMode="auto">
            <a:xfrm>
              <a:off x="2841" y="1629"/>
              <a:ext cx="558" cy="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13"/>
            <p:cNvSpPr>
              <a:spLocks/>
            </p:cNvSpPr>
            <p:nvPr/>
          </p:nvSpPr>
          <p:spPr bwMode="auto">
            <a:xfrm>
              <a:off x="2838" y="1626"/>
              <a:ext cx="558" cy="558"/>
            </a:xfrm>
            <a:custGeom>
              <a:avLst/>
              <a:gdLst/>
              <a:ahLst/>
              <a:cxnLst>
                <a:cxn ang="0">
                  <a:pos x="336" y="686"/>
                </a:cxn>
                <a:cxn ang="0">
                  <a:pos x="192" y="635"/>
                </a:cxn>
                <a:cxn ang="0">
                  <a:pos x="38" y="589"/>
                </a:cxn>
                <a:cxn ang="0">
                  <a:pos x="137" y="409"/>
                </a:cxn>
                <a:cxn ang="0">
                  <a:pos x="49" y="219"/>
                </a:cxn>
                <a:cxn ang="0">
                  <a:pos x="180" y="79"/>
                </a:cxn>
                <a:cxn ang="0">
                  <a:pos x="355" y="151"/>
                </a:cxn>
                <a:cxn ang="0">
                  <a:pos x="527" y="10"/>
                </a:cxn>
                <a:cxn ang="0">
                  <a:pos x="674" y="147"/>
                </a:cxn>
                <a:cxn ang="0">
                  <a:pos x="659" y="311"/>
                </a:cxn>
                <a:cxn ang="0">
                  <a:pos x="826" y="472"/>
                </a:cxn>
                <a:cxn ang="0">
                  <a:pos x="718" y="635"/>
                </a:cxn>
                <a:cxn ang="0">
                  <a:pos x="560" y="681"/>
                </a:cxn>
                <a:cxn ang="0">
                  <a:pos x="634" y="830"/>
                </a:cxn>
                <a:cxn ang="0">
                  <a:pos x="475" y="996"/>
                </a:cxn>
                <a:cxn ang="0">
                  <a:pos x="569" y="1153"/>
                </a:cxn>
                <a:cxn ang="0">
                  <a:pos x="681" y="1203"/>
                </a:cxn>
                <a:cxn ang="0">
                  <a:pos x="696" y="1386"/>
                </a:cxn>
                <a:cxn ang="0">
                  <a:pos x="917" y="1325"/>
                </a:cxn>
                <a:cxn ang="0">
                  <a:pos x="1015" y="1479"/>
                </a:cxn>
                <a:cxn ang="0">
                  <a:pos x="1193" y="1411"/>
                </a:cxn>
                <a:cxn ang="0">
                  <a:pos x="1210" y="1257"/>
                </a:cxn>
                <a:cxn ang="0">
                  <a:pos x="1426" y="1180"/>
                </a:cxn>
                <a:cxn ang="0">
                  <a:pos x="1443" y="1006"/>
                </a:cxn>
                <a:cxn ang="0">
                  <a:pos x="1341" y="908"/>
                </a:cxn>
                <a:cxn ang="0">
                  <a:pos x="1412" y="727"/>
                </a:cxn>
                <a:cxn ang="0">
                  <a:pos x="1210" y="678"/>
                </a:cxn>
                <a:cxn ang="0">
                  <a:pos x="1147" y="571"/>
                </a:cxn>
                <a:cxn ang="0">
                  <a:pos x="1022" y="461"/>
                </a:cxn>
                <a:cxn ang="0">
                  <a:pos x="888" y="614"/>
                </a:cxn>
                <a:cxn ang="0">
                  <a:pos x="946" y="445"/>
                </a:cxn>
                <a:cxn ang="0">
                  <a:pos x="1095" y="606"/>
                </a:cxn>
                <a:cxn ang="0">
                  <a:pos x="1271" y="552"/>
                </a:cxn>
                <a:cxn ang="0">
                  <a:pos x="1399" y="665"/>
                </a:cxn>
                <a:cxn ang="0">
                  <a:pos x="1341" y="868"/>
                </a:cxn>
                <a:cxn ang="0">
                  <a:pos x="1480" y="1014"/>
                </a:cxn>
                <a:cxn ang="0">
                  <a:pos x="1355" y="1111"/>
                </a:cxn>
                <a:cxn ang="0">
                  <a:pos x="1333" y="1240"/>
                </a:cxn>
                <a:cxn ang="0">
                  <a:pos x="1262" y="1405"/>
                </a:cxn>
                <a:cxn ang="0">
                  <a:pos x="1050" y="1336"/>
                </a:cxn>
                <a:cxn ang="0">
                  <a:pos x="926" y="1473"/>
                </a:cxn>
                <a:cxn ang="0">
                  <a:pos x="760" y="1439"/>
                </a:cxn>
                <a:cxn ang="0">
                  <a:pos x="711" y="1235"/>
                </a:cxn>
                <a:cxn ang="0">
                  <a:pos x="521" y="1211"/>
                </a:cxn>
                <a:cxn ang="0">
                  <a:pos x="604" y="1042"/>
                </a:cxn>
                <a:cxn ang="0">
                  <a:pos x="502" y="913"/>
                </a:cxn>
                <a:cxn ang="0">
                  <a:pos x="511" y="743"/>
                </a:cxn>
                <a:cxn ang="0">
                  <a:pos x="695" y="714"/>
                </a:cxn>
                <a:cxn ang="0">
                  <a:pos x="663" y="486"/>
                </a:cxn>
                <a:cxn ang="0">
                  <a:pos x="799" y="398"/>
                </a:cxn>
                <a:cxn ang="0">
                  <a:pos x="752" y="201"/>
                </a:cxn>
                <a:cxn ang="0">
                  <a:pos x="527" y="168"/>
                </a:cxn>
                <a:cxn ang="0">
                  <a:pos x="440" y="71"/>
                </a:cxn>
                <a:cxn ang="0">
                  <a:pos x="248" y="50"/>
                </a:cxn>
                <a:cxn ang="0">
                  <a:pos x="192" y="263"/>
                </a:cxn>
                <a:cxn ang="0">
                  <a:pos x="39" y="309"/>
                </a:cxn>
                <a:cxn ang="0">
                  <a:pos x="16" y="503"/>
                </a:cxn>
                <a:cxn ang="0">
                  <a:pos x="219" y="596"/>
                </a:cxn>
                <a:cxn ang="0">
                  <a:pos x="218" y="784"/>
                </a:cxn>
                <a:cxn ang="0">
                  <a:pos x="390" y="696"/>
                </a:cxn>
              </a:cxnLst>
              <a:rect l="0" t="0" r="r" b="b"/>
              <a:pathLst>
                <a:path w="1488" h="1488">
                  <a:moveTo>
                    <a:pt x="421" y="841"/>
                  </a:moveTo>
                  <a:lnTo>
                    <a:pt x="405" y="792"/>
                  </a:lnTo>
                  <a:lnTo>
                    <a:pt x="393" y="755"/>
                  </a:lnTo>
                  <a:lnTo>
                    <a:pt x="384" y="729"/>
                  </a:lnTo>
                  <a:lnTo>
                    <a:pt x="378" y="712"/>
                  </a:lnTo>
                  <a:lnTo>
                    <a:pt x="375" y="701"/>
                  </a:lnTo>
                  <a:lnTo>
                    <a:pt x="373" y="695"/>
                  </a:lnTo>
                  <a:lnTo>
                    <a:pt x="373" y="696"/>
                  </a:lnTo>
                  <a:lnTo>
                    <a:pt x="372" y="694"/>
                  </a:lnTo>
                  <a:lnTo>
                    <a:pt x="379" y="698"/>
                  </a:lnTo>
                  <a:lnTo>
                    <a:pt x="364" y="697"/>
                  </a:lnTo>
                  <a:cubicBezTo>
                    <a:pt x="363" y="697"/>
                    <a:pt x="361" y="697"/>
                    <a:pt x="360" y="696"/>
                  </a:cubicBezTo>
                  <a:lnTo>
                    <a:pt x="346" y="687"/>
                  </a:lnTo>
                  <a:lnTo>
                    <a:pt x="350" y="688"/>
                  </a:lnTo>
                  <a:lnTo>
                    <a:pt x="344" y="688"/>
                  </a:lnTo>
                  <a:lnTo>
                    <a:pt x="330" y="688"/>
                  </a:lnTo>
                  <a:lnTo>
                    <a:pt x="336" y="686"/>
                  </a:lnTo>
                  <a:lnTo>
                    <a:pt x="301" y="722"/>
                  </a:lnTo>
                  <a:lnTo>
                    <a:pt x="274" y="749"/>
                  </a:lnTo>
                  <a:lnTo>
                    <a:pt x="255" y="768"/>
                  </a:lnTo>
                  <a:lnTo>
                    <a:pt x="242" y="781"/>
                  </a:lnTo>
                  <a:lnTo>
                    <a:pt x="231" y="793"/>
                  </a:lnTo>
                  <a:lnTo>
                    <a:pt x="229" y="795"/>
                  </a:lnTo>
                  <a:cubicBezTo>
                    <a:pt x="227" y="798"/>
                    <a:pt x="223" y="798"/>
                    <a:pt x="219" y="796"/>
                  </a:cubicBezTo>
                  <a:lnTo>
                    <a:pt x="197" y="783"/>
                  </a:lnTo>
                  <a:lnTo>
                    <a:pt x="180" y="773"/>
                  </a:lnTo>
                  <a:lnTo>
                    <a:pt x="160" y="761"/>
                  </a:lnTo>
                  <a:lnTo>
                    <a:pt x="153" y="758"/>
                  </a:lnTo>
                  <a:cubicBezTo>
                    <a:pt x="152" y="757"/>
                    <a:pt x="151" y="757"/>
                    <a:pt x="151" y="756"/>
                  </a:cubicBezTo>
                  <a:lnTo>
                    <a:pt x="150" y="755"/>
                  </a:lnTo>
                  <a:cubicBezTo>
                    <a:pt x="148" y="753"/>
                    <a:pt x="147" y="750"/>
                    <a:pt x="148" y="747"/>
                  </a:cubicBezTo>
                  <a:lnTo>
                    <a:pt x="167" y="698"/>
                  </a:lnTo>
                  <a:lnTo>
                    <a:pt x="182" y="660"/>
                  </a:lnTo>
                  <a:lnTo>
                    <a:pt x="192" y="635"/>
                  </a:lnTo>
                  <a:lnTo>
                    <a:pt x="199" y="617"/>
                  </a:lnTo>
                  <a:lnTo>
                    <a:pt x="203" y="607"/>
                  </a:lnTo>
                  <a:lnTo>
                    <a:pt x="205" y="601"/>
                  </a:lnTo>
                  <a:cubicBezTo>
                    <a:pt x="205" y="601"/>
                    <a:pt x="205" y="600"/>
                    <a:pt x="205" y="600"/>
                  </a:cubicBezTo>
                  <a:lnTo>
                    <a:pt x="206" y="598"/>
                  </a:lnTo>
                  <a:lnTo>
                    <a:pt x="207" y="607"/>
                  </a:lnTo>
                  <a:lnTo>
                    <a:pt x="193" y="591"/>
                  </a:lnTo>
                  <a:lnTo>
                    <a:pt x="178" y="567"/>
                  </a:lnTo>
                  <a:lnTo>
                    <a:pt x="185" y="570"/>
                  </a:lnTo>
                  <a:lnTo>
                    <a:pt x="137" y="576"/>
                  </a:lnTo>
                  <a:lnTo>
                    <a:pt x="102" y="581"/>
                  </a:lnTo>
                  <a:lnTo>
                    <a:pt x="75" y="584"/>
                  </a:lnTo>
                  <a:lnTo>
                    <a:pt x="58" y="587"/>
                  </a:lnTo>
                  <a:lnTo>
                    <a:pt x="47" y="588"/>
                  </a:lnTo>
                  <a:lnTo>
                    <a:pt x="42" y="589"/>
                  </a:lnTo>
                  <a:cubicBezTo>
                    <a:pt x="41" y="589"/>
                    <a:pt x="41" y="589"/>
                    <a:pt x="40" y="589"/>
                  </a:cubicBezTo>
                  <a:lnTo>
                    <a:pt x="38" y="589"/>
                  </a:lnTo>
                  <a:cubicBezTo>
                    <a:pt x="35" y="589"/>
                    <a:pt x="32" y="587"/>
                    <a:pt x="31" y="584"/>
                  </a:cubicBezTo>
                  <a:lnTo>
                    <a:pt x="21" y="558"/>
                  </a:lnTo>
                  <a:lnTo>
                    <a:pt x="14" y="538"/>
                  </a:lnTo>
                  <a:lnTo>
                    <a:pt x="5" y="515"/>
                  </a:lnTo>
                  <a:lnTo>
                    <a:pt x="1" y="507"/>
                  </a:lnTo>
                  <a:cubicBezTo>
                    <a:pt x="1" y="506"/>
                    <a:pt x="0" y="505"/>
                    <a:pt x="0" y="503"/>
                  </a:cubicBezTo>
                  <a:lnTo>
                    <a:pt x="0" y="502"/>
                  </a:lnTo>
                  <a:cubicBezTo>
                    <a:pt x="0" y="499"/>
                    <a:pt x="2" y="497"/>
                    <a:pt x="5" y="495"/>
                  </a:cubicBezTo>
                  <a:lnTo>
                    <a:pt x="50" y="472"/>
                  </a:lnTo>
                  <a:lnTo>
                    <a:pt x="84" y="455"/>
                  </a:lnTo>
                  <a:lnTo>
                    <a:pt x="109" y="443"/>
                  </a:lnTo>
                  <a:lnTo>
                    <a:pt x="125" y="435"/>
                  </a:lnTo>
                  <a:lnTo>
                    <a:pt x="135" y="430"/>
                  </a:lnTo>
                  <a:lnTo>
                    <a:pt x="139" y="428"/>
                  </a:lnTo>
                  <a:lnTo>
                    <a:pt x="142" y="426"/>
                  </a:lnTo>
                  <a:lnTo>
                    <a:pt x="137" y="433"/>
                  </a:lnTo>
                  <a:lnTo>
                    <a:pt x="137" y="409"/>
                  </a:lnTo>
                  <a:lnTo>
                    <a:pt x="137" y="384"/>
                  </a:lnTo>
                  <a:lnTo>
                    <a:pt x="141" y="391"/>
                  </a:lnTo>
                  <a:lnTo>
                    <a:pt x="99" y="365"/>
                  </a:lnTo>
                  <a:lnTo>
                    <a:pt x="68" y="345"/>
                  </a:lnTo>
                  <a:lnTo>
                    <a:pt x="45" y="331"/>
                  </a:lnTo>
                  <a:lnTo>
                    <a:pt x="30" y="322"/>
                  </a:lnTo>
                  <a:lnTo>
                    <a:pt x="16" y="313"/>
                  </a:lnTo>
                  <a:lnTo>
                    <a:pt x="15" y="313"/>
                  </a:lnTo>
                  <a:cubicBezTo>
                    <a:pt x="11" y="311"/>
                    <a:pt x="10" y="306"/>
                    <a:pt x="11" y="303"/>
                  </a:cubicBezTo>
                  <a:lnTo>
                    <a:pt x="21" y="277"/>
                  </a:lnTo>
                  <a:lnTo>
                    <a:pt x="28" y="257"/>
                  </a:lnTo>
                  <a:lnTo>
                    <a:pt x="36" y="234"/>
                  </a:lnTo>
                  <a:lnTo>
                    <a:pt x="40" y="224"/>
                  </a:lnTo>
                  <a:lnTo>
                    <a:pt x="39" y="227"/>
                  </a:lnTo>
                  <a:lnTo>
                    <a:pt x="39" y="226"/>
                  </a:lnTo>
                  <a:cubicBezTo>
                    <a:pt x="39" y="224"/>
                    <a:pt x="41" y="222"/>
                    <a:pt x="42" y="220"/>
                  </a:cubicBezTo>
                  <a:cubicBezTo>
                    <a:pt x="44" y="219"/>
                    <a:pt x="47" y="218"/>
                    <a:pt x="49" y="219"/>
                  </a:cubicBezTo>
                  <a:lnTo>
                    <a:pt x="98" y="229"/>
                  </a:lnTo>
                  <a:lnTo>
                    <a:pt x="134" y="236"/>
                  </a:lnTo>
                  <a:lnTo>
                    <a:pt x="160" y="241"/>
                  </a:lnTo>
                  <a:lnTo>
                    <a:pt x="178" y="244"/>
                  </a:lnTo>
                  <a:lnTo>
                    <a:pt x="188" y="246"/>
                  </a:lnTo>
                  <a:lnTo>
                    <a:pt x="195" y="248"/>
                  </a:lnTo>
                  <a:lnTo>
                    <a:pt x="192" y="247"/>
                  </a:lnTo>
                  <a:lnTo>
                    <a:pt x="194" y="247"/>
                  </a:lnTo>
                  <a:lnTo>
                    <a:pt x="189" y="250"/>
                  </a:lnTo>
                  <a:lnTo>
                    <a:pt x="204" y="235"/>
                  </a:lnTo>
                  <a:lnTo>
                    <a:pt x="228" y="211"/>
                  </a:lnTo>
                  <a:lnTo>
                    <a:pt x="226" y="219"/>
                  </a:lnTo>
                  <a:lnTo>
                    <a:pt x="210" y="170"/>
                  </a:lnTo>
                  <a:lnTo>
                    <a:pt x="198" y="133"/>
                  </a:lnTo>
                  <a:lnTo>
                    <a:pt x="189" y="107"/>
                  </a:lnTo>
                  <a:lnTo>
                    <a:pt x="183" y="90"/>
                  </a:lnTo>
                  <a:lnTo>
                    <a:pt x="180" y="79"/>
                  </a:lnTo>
                  <a:lnTo>
                    <a:pt x="178" y="73"/>
                  </a:lnTo>
                  <a:lnTo>
                    <a:pt x="178" y="74"/>
                  </a:lnTo>
                  <a:lnTo>
                    <a:pt x="177" y="72"/>
                  </a:lnTo>
                  <a:cubicBezTo>
                    <a:pt x="176" y="70"/>
                    <a:pt x="176" y="68"/>
                    <a:pt x="177" y="66"/>
                  </a:cubicBezTo>
                  <a:cubicBezTo>
                    <a:pt x="178" y="64"/>
                    <a:pt x="179" y="62"/>
                    <a:pt x="181" y="61"/>
                  </a:cubicBezTo>
                  <a:lnTo>
                    <a:pt x="203" y="51"/>
                  </a:lnTo>
                  <a:lnTo>
                    <a:pt x="220" y="44"/>
                  </a:lnTo>
                  <a:lnTo>
                    <a:pt x="241" y="35"/>
                  </a:lnTo>
                  <a:lnTo>
                    <a:pt x="247" y="32"/>
                  </a:lnTo>
                  <a:cubicBezTo>
                    <a:pt x="249" y="31"/>
                    <a:pt x="250" y="30"/>
                    <a:pt x="251" y="30"/>
                  </a:cubicBezTo>
                  <a:lnTo>
                    <a:pt x="252" y="30"/>
                  </a:lnTo>
                  <a:cubicBezTo>
                    <a:pt x="255" y="30"/>
                    <a:pt x="257" y="32"/>
                    <a:pt x="259" y="33"/>
                  </a:cubicBezTo>
                  <a:lnTo>
                    <a:pt x="291" y="72"/>
                  </a:lnTo>
                  <a:lnTo>
                    <a:pt x="316" y="102"/>
                  </a:lnTo>
                  <a:lnTo>
                    <a:pt x="333" y="123"/>
                  </a:lnTo>
                  <a:lnTo>
                    <a:pt x="345" y="137"/>
                  </a:lnTo>
                  <a:lnTo>
                    <a:pt x="355" y="151"/>
                  </a:lnTo>
                  <a:lnTo>
                    <a:pt x="356" y="152"/>
                  </a:lnTo>
                  <a:lnTo>
                    <a:pt x="348" y="150"/>
                  </a:lnTo>
                  <a:lnTo>
                    <a:pt x="372" y="141"/>
                  </a:lnTo>
                  <a:cubicBezTo>
                    <a:pt x="372" y="141"/>
                    <a:pt x="373" y="141"/>
                    <a:pt x="374" y="140"/>
                  </a:cubicBezTo>
                  <a:lnTo>
                    <a:pt x="398" y="139"/>
                  </a:lnTo>
                  <a:lnTo>
                    <a:pt x="391" y="144"/>
                  </a:lnTo>
                  <a:lnTo>
                    <a:pt x="410" y="98"/>
                  </a:lnTo>
                  <a:lnTo>
                    <a:pt x="425" y="64"/>
                  </a:lnTo>
                  <a:lnTo>
                    <a:pt x="436" y="39"/>
                  </a:lnTo>
                  <a:lnTo>
                    <a:pt x="443" y="22"/>
                  </a:lnTo>
                  <a:lnTo>
                    <a:pt x="447" y="12"/>
                  </a:lnTo>
                  <a:lnTo>
                    <a:pt x="449" y="7"/>
                  </a:lnTo>
                  <a:lnTo>
                    <a:pt x="450" y="5"/>
                  </a:lnTo>
                  <a:cubicBezTo>
                    <a:pt x="452" y="2"/>
                    <a:pt x="455" y="0"/>
                    <a:pt x="458" y="1"/>
                  </a:cubicBezTo>
                  <a:lnTo>
                    <a:pt x="484" y="4"/>
                  </a:lnTo>
                  <a:lnTo>
                    <a:pt x="504" y="7"/>
                  </a:lnTo>
                  <a:lnTo>
                    <a:pt x="527" y="10"/>
                  </a:lnTo>
                  <a:lnTo>
                    <a:pt x="535" y="11"/>
                  </a:lnTo>
                  <a:lnTo>
                    <a:pt x="535" y="10"/>
                  </a:lnTo>
                  <a:cubicBezTo>
                    <a:pt x="540" y="10"/>
                    <a:pt x="543" y="14"/>
                    <a:pt x="543" y="18"/>
                  </a:cubicBezTo>
                  <a:lnTo>
                    <a:pt x="543" y="70"/>
                  </a:lnTo>
                  <a:lnTo>
                    <a:pt x="543" y="109"/>
                  </a:lnTo>
                  <a:lnTo>
                    <a:pt x="543" y="137"/>
                  </a:lnTo>
                  <a:lnTo>
                    <a:pt x="543" y="156"/>
                  </a:lnTo>
                  <a:lnTo>
                    <a:pt x="543" y="168"/>
                  </a:lnTo>
                  <a:lnTo>
                    <a:pt x="543" y="174"/>
                  </a:lnTo>
                  <a:lnTo>
                    <a:pt x="543" y="176"/>
                  </a:lnTo>
                  <a:lnTo>
                    <a:pt x="540" y="170"/>
                  </a:lnTo>
                  <a:lnTo>
                    <a:pt x="560" y="185"/>
                  </a:lnTo>
                  <a:lnTo>
                    <a:pt x="579" y="200"/>
                  </a:lnTo>
                  <a:lnTo>
                    <a:pt x="571" y="199"/>
                  </a:lnTo>
                  <a:lnTo>
                    <a:pt x="616" y="176"/>
                  </a:lnTo>
                  <a:lnTo>
                    <a:pt x="650" y="159"/>
                  </a:lnTo>
                  <a:lnTo>
                    <a:pt x="674" y="147"/>
                  </a:lnTo>
                  <a:lnTo>
                    <a:pt x="690" y="139"/>
                  </a:lnTo>
                  <a:lnTo>
                    <a:pt x="700" y="134"/>
                  </a:lnTo>
                  <a:lnTo>
                    <a:pt x="704" y="132"/>
                  </a:lnTo>
                  <a:lnTo>
                    <a:pt x="707" y="130"/>
                  </a:lnTo>
                  <a:cubicBezTo>
                    <a:pt x="710" y="129"/>
                    <a:pt x="714" y="129"/>
                    <a:pt x="717" y="132"/>
                  </a:cubicBezTo>
                  <a:lnTo>
                    <a:pt x="745" y="166"/>
                  </a:lnTo>
                  <a:lnTo>
                    <a:pt x="760" y="184"/>
                  </a:lnTo>
                  <a:lnTo>
                    <a:pt x="765" y="190"/>
                  </a:lnTo>
                  <a:lnTo>
                    <a:pt x="765" y="191"/>
                  </a:lnTo>
                  <a:cubicBezTo>
                    <a:pt x="768" y="194"/>
                    <a:pt x="768" y="199"/>
                    <a:pt x="765" y="202"/>
                  </a:cubicBezTo>
                  <a:lnTo>
                    <a:pt x="730" y="241"/>
                  </a:lnTo>
                  <a:lnTo>
                    <a:pt x="703" y="271"/>
                  </a:lnTo>
                  <a:lnTo>
                    <a:pt x="684" y="292"/>
                  </a:lnTo>
                  <a:lnTo>
                    <a:pt x="671" y="306"/>
                  </a:lnTo>
                  <a:lnTo>
                    <a:pt x="661" y="319"/>
                  </a:lnTo>
                  <a:lnTo>
                    <a:pt x="658" y="321"/>
                  </a:lnTo>
                  <a:lnTo>
                    <a:pt x="659" y="311"/>
                  </a:lnTo>
                  <a:lnTo>
                    <a:pt x="672" y="332"/>
                  </a:lnTo>
                  <a:cubicBezTo>
                    <a:pt x="673" y="333"/>
                    <a:pt x="673" y="334"/>
                    <a:pt x="673" y="335"/>
                  </a:cubicBezTo>
                  <a:lnTo>
                    <a:pt x="679" y="363"/>
                  </a:lnTo>
                  <a:lnTo>
                    <a:pt x="673" y="357"/>
                  </a:lnTo>
                  <a:lnTo>
                    <a:pt x="722" y="367"/>
                  </a:lnTo>
                  <a:lnTo>
                    <a:pt x="758" y="374"/>
                  </a:lnTo>
                  <a:lnTo>
                    <a:pt x="784" y="380"/>
                  </a:lnTo>
                  <a:lnTo>
                    <a:pt x="802" y="383"/>
                  </a:lnTo>
                  <a:lnTo>
                    <a:pt x="812" y="385"/>
                  </a:lnTo>
                  <a:lnTo>
                    <a:pt x="819" y="387"/>
                  </a:lnTo>
                  <a:lnTo>
                    <a:pt x="816" y="386"/>
                  </a:lnTo>
                  <a:lnTo>
                    <a:pt x="818" y="386"/>
                  </a:lnTo>
                  <a:cubicBezTo>
                    <a:pt x="823" y="386"/>
                    <a:pt x="826" y="390"/>
                    <a:pt x="826" y="394"/>
                  </a:cubicBezTo>
                  <a:lnTo>
                    <a:pt x="826" y="420"/>
                  </a:lnTo>
                  <a:lnTo>
                    <a:pt x="826" y="440"/>
                  </a:lnTo>
                  <a:lnTo>
                    <a:pt x="826" y="463"/>
                  </a:lnTo>
                  <a:lnTo>
                    <a:pt x="826" y="472"/>
                  </a:lnTo>
                  <a:lnTo>
                    <a:pt x="826" y="473"/>
                  </a:lnTo>
                  <a:cubicBezTo>
                    <a:pt x="826" y="477"/>
                    <a:pt x="824" y="481"/>
                    <a:pt x="820" y="481"/>
                  </a:cubicBezTo>
                  <a:lnTo>
                    <a:pt x="769" y="488"/>
                  </a:lnTo>
                  <a:lnTo>
                    <a:pt x="729" y="493"/>
                  </a:lnTo>
                  <a:lnTo>
                    <a:pt x="701" y="496"/>
                  </a:lnTo>
                  <a:lnTo>
                    <a:pt x="684" y="499"/>
                  </a:lnTo>
                  <a:lnTo>
                    <a:pt x="671" y="500"/>
                  </a:lnTo>
                  <a:lnTo>
                    <a:pt x="666" y="501"/>
                  </a:lnTo>
                  <a:cubicBezTo>
                    <a:pt x="665" y="501"/>
                    <a:pt x="665" y="501"/>
                    <a:pt x="664" y="501"/>
                  </a:cubicBezTo>
                  <a:lnTo>
                    <a:pt x="662" y="501"/>
                  </a:lnTo>
                  <a:lnTo>
                    <a:pt x="670" y="495"/>
                  </a:lnTo>
                  <a:lnTo>
                    <a:pt x="665" y="523"/>
                  </a:lnTo>
                  <a:lnTo>
                    <a:pt x="660" y="544"/>
                  </a:lnTo>
                  <a:lnTo>
                    <a:pt x="659" y="538"/>
                  </a:lnTo>
                  <a:lnTo>
                    <a:pt x="685" y="580"/>
                  </a:lnTo>
                  <a:lnTo>
                    <a:pt x="704" y="612"/>
                  </a:lnTo>
                  <a:lnTo>
                    <a:pt x="718" y="635"/>
                  </a:lnTo>
                  <a:lnTo>
                    <a:pt x="727" y="650"/>
                  </a:lnTo>
                  <a:lnTo>
                    <a:pt x="736" y="664"/>
                  </a:lnTo>
                  <a:lnTo>
                    <a:pt x="738" y="667"/>
                  </a:lnTo>
                  <a:cubicBezTo>
                    <a:pt x="739" y="669"/>
                    <a:pt x="739" y="672"/>
                    <a:pt x="737" y="675"/>
                  </a:cubicBezTo>
                  <a:lnTo>
                    <a:pt x="720" y="704"/>
                  </a:lnTo>
                  <a:lnTo>
                    <a:pt x="713" y="718"/>
                  </a:lnTo>
                  <a:cubicBezTo>
                    <a:pt x="712" y="719"/>
                    <a:pt x="712" y="719"/>
                    <a:pt x="712" y="719"/>
                  </a:cubicBezTo>
                  <a:lnTo>
                    <a:pt x="708" y="724"/>
                  </a:lnTo>
                  <a:lnTo>
                    <a:pt x="709" y="719"/>
                  </a:lnTo>
                  <a:lnTo>
                    <a:pt x="709" y="720"/>
                  </a:lnTo>
                  <a:cubicBezTo>
                    <a:pt x="709" y="723"/>
                    <a:pt x="708" y="725"/>
                    <a:pt x="706" y="727"/>
                  </a:cubicBezTo>
                  <a:cubicBezTo>
                    <a:pt x="704" y="728"/>
                    <a:pt x="701" y="729"/>
                    <a:pt x="699" y="728"/>
                  </a:cubicBezTo>
                  <a:lnTo>
                    <a:pt x="650" y="711"/>
                  </a:lnTo>
                  <a:lnTo>
                    <a:pt x="614" y="699"/>
                  </a:lnTo>
                  <a:lnTo>
                    <a:pt x="588" y="690"/>
                  </a:lnTo>
                  <a:lnTo>
                    <a:pt x="570" y="684"/>
                  </a:lnTo>
                  <a:lnTo>
                    <a:pt x="560" y="681"/>
                  </a:lnTo>
                  <a:lnTo>
                    <a:pt x="554" y="679"/>
                  </a:lnTo>
                  <a:cubicBezTo>
                    <a:pt x="554" y="679"/>
                    <a:pt x="553" y="679"/>
                    <a:pt x="553" y="679"/>
                  </a:cubicBezTo>
                  <a:lnTo>
                    <a:pt x="551" y="678"/>
                  </a:lnTo>
                  <a:lnTo>
                    <a:pt x="562" y="674"/>
                  </a:lnTo>
                  <a:lnTo>
                    <a:pt x="549" y="700"/>
                  </a:lnTo>
                  <a:lnTo>
                    <a:pt x="539" y="720"/>
                  </a:lnTo>
                  <a:lnTo>
                    <a:pt x="528" y="743"/>
                  </a:lnTo>
                  <a:lnTo>
                    <a:pt x="524" y="752"/>
                  </a:lnTo>
                  <a:cubicBezTo>
                    <a:pt x="523" y="753"/>
                    <a:pt x="523" y="753"/>
                    <a:pt x="522" y="754"/>
                  </a:cubicBezTo>
                  <a:lnTo>
                    <a:pt x="521" y="755"/>
                  </a:lnTo>
                  <a:lnTo>
                    <a:pt x="520" y="743"/>
                  </a:lnTo>
                  <a:lnTo>
                    <a:pt x="559" y="772"/>
                  </a:lnTo>
                  <a:lnTo>
                    <a:pt x="588" y="794"/>
                  </a:lnTo>
                  <a:lnTo>
                    <a:pt x="608" y="810"/>
                  </a:lnTo>
                  <a:lnTo>
                    <a:pt x="622" y="821"/>
                  </a:lnTo>
                  <a:lnTo>
                    <a:pt x="635" y="831"/>
                  </a:lnTo>
                  <a:lnTo>
                    <a:pt x="634" y="830"/>
                  </a:lnTo>
                  <a:lnTo>
                    <a:pt x="636" y="831"/>
                  </a:lnTo>
                  <a:cubicBezTo>
                    <a:pt x="640" y="833"/>
                    <a:pt x="641" y="837"/>
                    <a:pt x="640" y="841"/>
                  </a:cubicBezTo>
                  <a:lnTo>
                    <a:pt x="631" y="871"/>
                  </a:lnTo>
                  <a:lnTo>
                    <a:pt x="621" y="901"/>
                  </a:lnTo>
                  <a:cubicBezTo>
                    <a:pt x="620" y="904"/>
                    <a:pt x="618" y="906"/>
                    <a:pt x="615" y="906"/>
                  </a:cubicBezTo>
                  <a:lnTo>
                    <a:pt x="567" y="916"/>
                  </a:lnTo>
                  <a:lnTo>
                    <a:pt x="531" y="923"/>
                  </a:lnTo>
                  <a:lnTo>
                    <a:pt x="505" y="928"/>
                  </a:lnTo>
                  <a:lnTo>
                    <a:pt x="487" y="931"/>
                  </a:lnTo>
                  <a:lnTo>
                    <a:pt x="477" y="933"/>
                  </a:lnTo>
                  <a:lnTo>
                    <a:pt x="472" y="935"/>
                  </a:lnTo>
                  <a:cubicBezTo>
                    <a:pt x="471" y="935"/>
                    <a:pt x="470" y="935"/>
                    <a:pt x="469" y="935"/>
                  </a:cubicBezTo>
                  <a:lnTo>
                    <a:pt x="467" y="935"/>
                  </a:lnTo>
                  <a:lnTo>
                    <a:pt x="475" y="927"/>
                  </a:lnTo>
                  <a:lnTo>
                    <a:pt x="475" y="953"/>
                  </a:lnTo>
                  <a:lnTo>
                    <a:pt x="475" y="973"/>
                  </a:lnTo>
                  <a:lnTo>
                    <a:pt x="475" y="996"/>
                  </a:lnTo>
                  <a:lnTo>
                    <a:pt x="475" y="1005"/>
                  </a:lnTo>
                  <a:lnTo>
                    <a:pt x="475" y="1006"/>
                  </a:lnTo>
                  <a:lnTo>
                    <a:pt x="469" y="999"/>
                  </a:lnTo>
                  <a:lnTo>
                    <a:pt x="517" y="1009"/>
                  </a:lnTo>
                  <a:lnTo>
                    <a:pt x="553" y="1016"/>
                  </a:lnTo>
                  <a:lnTo>
                    <a:pt x="579" y="1022"/>
                  </a:lnTo>
                  <a:lnTo>
                    <a:pt x="597" y="1025"/>
                  </a:lnTo>
                  <a:lnTo>
                    <a:pt x="607" y="1027"/>
                  </a:lnTo>
                  <a:lnTo>
                    <a:pt x="614" y="1029"/>
                  </a:lnTo>
                  <a:lnTo>
                    <a:pt x="611" y="1028"/>
                  </a:lnTo>
                  <a:lnTo>
                    <a:pt x="613" y="1028"/>
                  </a:lnTo>
                  <a:cubicBezTo>
                    <a:pt x="617" y="1028"/>
                    <a:pt x="620" y="1031"/>
                    <a:pt x="621" y="1034"/>
                  </a:cubicBezTo>
                  <a:lnTo>
                    <a:pt x="631" y="1064"/>
                  </a:lnTo>
                  <a:lnTo>
                    <a:pt x="640" y="1093"/>
                  </a:lnTo>
                  <a:cubicBezTo>
                    <a:pt x="641" y="1096"/>
                    <a:pt x="640" y="1100"/>
                    <a:pt x="637" y="1102"/>
                  </a:cubicBezTo>
                  <a:lnTo>
                    <a:pt x="598" y="1131"/>
                  </a:lnTo>
                  <a:lnTo>
                    <a:pt x="569" y="1153"/>
                  </a:lnTo>
                  <a:lnTo>
                    <a:pt x="549" y="1169"/>
                  </a:lnTo>
                  <a:lnTo>
                    <a:pt x="535" y="1180"/>
                  </a:lnTo>
                  <a:lnTo>
                    <a:pt x="522" y="1190"/>
                  </a:lnTo>
                  <a:cubicBezTo>
                    <a:pt x="522" y="1190"/>
                    <a:pt x="522" y="1190"/>
                    <a:pt x="521" y="1191"/>
                  </a:cubicBezTo>
                  <a:lnTo>
                    <a:pt x="519" y="1192"/>
                  </a:lnTo>
                  <a:lnTo>
                    <a:pt x="522" y="1181"/>
                  </a:lnTo>
                  <a:lnTo>
                    <a:pt x="535" y="1204"/>
                  </a:lnTo>
                  <a:lnTo>
                    <a:pt x="545" y="1220"/>
                  </a:lnTo>
                  <a:lnTo>
                    <a:pt x="556" y="1241"/>
                  </a:lnTo>
                  <a:lnTo>
                    <a:pt x="561" y="1249"/>
                  </a:lnTo>
                  <a:lnTo>
                    <a:pt x="559" y="1247"/>
                  </a:lnTo>
                  <a:lnTo>
                    <a:pt x="560" y="1248"/>
                  </a:lnTo>
                  <a:lnTo>
                    <a:pt x="552" y="1246"/>
                  </a:lnTo>
                  <a:lnTo>
                    <a:pt x="601" y="1230"/>
                  </a:lnTo>
                  <a:lnTo>
                    <a:pt x="637" y="1218"/>
                  </a:lnTo>
                  <a:lnTo>
                    <a:pt x="663" y="1209"/>
                  </a:lnTo>
                  <a:lnTo>
                    <a:pt x="681" y="1203"/>
                  </a:lnTo>
                  <a:lnTo>
                    <a:pt x="691" y="1200"/>
                  </a:lnTo>
                  <a:lnTo>
                    <a:pt x="697" y="1198"/>
                  </a:lnTo>
                  <a:lnTo>
                    <a:pt x="696" y="1198"/>
                  </a:lnTo>
                  <a:lnTo>
                    <a:pt x="698" y="1197"/>
                  </a:lnTo>
                  <a:cubicBezTo>
                    <a:pt x="702" y="1195"/>
                    <a:pt x="706" y="1197"/>
                    <a:pt x="708" y="1200"/>
                  </a:cubicBezTo>
                  <a:lnTo>
                    <a:pt x="723" y="1225"/>
                  </a:lnTo>
                  <a:lnTo>
                    <a:pt x="722" y="1224"/>
                  </a:lnTo>
                  <a:lnTo>
                    <a:pt x="746" y="1248"/>
                  </a:lnTo>
                  <a:cubicBezTo>
                    <a:pt x="748" y="1250"/>
                    <a:pt x="749" y="1253"/>
                    <a:pt x="748" y="1256"/>
                  </a:cubicBezTo>
                  <a:lnTo>
                    <a:pt x="732" y="1302"/>
                  </a:lnTo>
                  <a:lnTo>
                    <a:pt x="720" y="1336"/>
                  </a:lnTo>
                  <a:lnTo>
                    <a:pt x="711" y="1361"/>
                  </a:lnTo>
                  <a:lnTo>
                    <a:pt x="705" y="1378"/>
                  </a:lnTo>
                  <a:lnTo>
                    <a:pt x="702" y="1388"/>
                  </a:lnTo>
                  <a:lnTo>
                    <a:pt x="700" y="1393"/>
                  </a:lnTo>
                  <a:lnTo>
                    <a:pt x="699" y="1396"/>
                  </a:lnTo>
                  <a:lnTo>
                    <a:pt x="696" y="1386"/>
                  </a:lnTo>
                  <a:lnTo>
                    <a:pt x="718" y="1399"/>
                  </a:lnTo>
                  <a:lnTo>
                    <a:pt x="735" y="1409"/>
                  </a:lnTo>
                  <a:lnTo>
                    <a:pt x="755" y="1419"/>
                  </a:lnTo>
                  <a:lnTo>
                    <a:pt x="762" y="1424"/>
                  </a:lnTo>
                  <a:cubicBezTo>
                    <a:pt x="763" y="1424"/>
                    <a:pt x="764" y="1424"/>
                    <a:pt x="764" y="1425"/>
                  </a:cubicBezTo>
                  <a:lnTo>
                    <a:pt x="765" y="1426"/>
                  </a:lnTo>
                  <a:lnTo>
                    <a:pt x="753" y="1426"/>
                  </a:lnTo>
                  <a:lnTo>
                    <a:pt x="785" y="1387"/>
                  </a:lnTo>
                  <a:lnTo>
                    <a:pt x="810" y="1358"/>
                  </a:lnTo>
                  <a:lnTo>
                    <a:pt x="827" y="1337"/>
                  </a:lnTo>
                  <a:lnTo>
                    <a:pt x="839" y="1323"/>
                  </a:lnTo>
                  <a:lnTo>
                    <a:pt x="849" y="1311"/>
                  </a:lnTo>
                  <a:lnTo>
                    <a:pt x="852" y="1308"/>
                  </a:lnTo>
                  <a:cubicBezTo>
                    <a:pt x="854" y="1305"/>
                    <a:pt x="858" y="1305"/>
                    <a:pt x="861" y="1306"/>
                  </a:cubicBezTo>
                  <a:lnTo>
                    <a:pt x="890" y="1319"/>
                  </a:lnTo>
                  <a:lnTo>
                    <a:pt x="888" y="1319"/>
                  </a:lnTo>
                  <a:lnTo>
                    <a:pt x="917" y="1325"/>
                  </a:lnTo>
                  <a:cubicBezTo>
                    <a:pt x="920" y="1325"/>
                    <a:pt x="923" y="1328"/>
                    <a:pt x="923" y="1331"/>
                  </a:cubicBezTo>
                  <a:lnTo>
                    <a:pt x="930" y="1380"/>
                  </a:lnTo>
                  <a:lnTo>
                    <a:pt x="935" y="1417"/>
                  </a:lnTo>
                  <a:lnTo>
                    <a:pt x="938" y="1444"/>
                  </a:lnTo>
                  <a:lnTo>
                    <a:pt x="941" y="1461"/>
                  </a:lnTo>
                  <a:lnTo>
                    <a:pt x="942" y="1472"/>
                  </a:lnTo>
                  <a:lnTo>
                    <a:pt x="943" y="1477"/>
                  </a:lnTo>
                  <a:cubicBezTo>
                    <a:pt x="943" y="1478"/>
                    <a:pt x="943" y="1478"/>
                    <a:pt x="943" y="1478"/>
                  </a:cubicBezTo>
                  <a:lnTo>
                    <a:pt x="943" y="1480"/>
                  </a:lnTo>
                  <a:lnTo>
                    <a:pt x="935" y="1472"/>
                  </a:lnTo>
                  <a:lnTo>
                    <a:pt x="964" y="1472"/>
                  </a:lnTo>
                  <a:lnTo>
                    <a:pt x="985" y="1472"/>
                  </a:lnTo>
                  <a:lnTo>
                    <a:pt x="1001" y="1472"/>
                  </a:lnTo>
                  <a:lnTo>
                    <a:pt x="1011" y="1472"/>
                  </a:lnTo>
                  <a:lnTo>
                    <a:pt x="1021" y="1472"/>
                  </a:lnTo>
                  <a:lnTo>
                    <a:pt x="1022" y="1472"/>
                  </a:lnTo>
                  <a:lnTo>
                    <a:pt x="1015" y="1479"/>
                  </a:lnTo>
                  <a:lnTo>
                    <a:pt x="1022" y="1430"/>
                  </a:lnTo>
                  <a:lnTo>
                    <a:pt x="1027" y="1393"/>
                  </a:lnTo>
                  <a:lnTo>
                    <a:pt x="1030" y="1368"/>
                  </a:lnTo>
                  <a:lnTo>
                    <a:pt x="1033" y="1350"/>
                  </a:lnTo>
                  <a:lnTo>
                    <a:pt x="1033" y="1340"/>
                  </a:lnTo>
                  <a:lnTo>
                    <a:pt x="1035" y="1333"/>
                  </a:lnTo>
                  <a:lnTo>
                    <a:pt x="1034" y="1334"/>
                  </a:lnTo>
                  <a:lnTo>
                    <a:pt x="1034" y="1332"/>
                  </a:lnTo>
                  <a:cubicBezTo>
                    <a:pt x="1034" y="1329"/>
                    <a:pt x="1037" y="1325"/>
                    <a:pt x="1041" y="1325"/>
                  </a:cubicBezTo>
                  <a:lnTo>
                    <a:pt x="1070" y="1319"/>
                  </a:lnTo>
                  <a:lnTo>
                    <a:pt x="1068" y="1319"/>
                  </a:lnTo>
                  <a:lnTo>
                    <a:pt x="1097" y="1306"/>
                  </a:lnTo>
                  <a:cubicBezTo>
                    <a:pt x="1100" y="1305"/>
                    <a:pt x="1104" y="1306"/>
                    <a:pt x="1107" y="1308"/>
                  </a:cubicBezTo>
                  <a:lnTo>
                    <a:pt x="1139" y="1347"/>
                  </a:lnTo>
                  <a:lnTo>
                    <a:pt x="1164" y="1376"/>
                  </a:lnTo>
                  <a:lnTo>
                    <a:pt x="1181" y="1397"/>
                  </a:lnTo>
                  <a:lnTo>
                    <a:pt x="1193" y="1411"/>
                  </a:lnTo>
                  <a:lnTo>
                    <a:pt x="1203" y="1425"/>
                  </a:lnTo>
                  <a:lnTo>
                    <a:pt x="1204" y="1426"/>
                  </a:lnTo>
                  <a:lnTo>
                    <a:pt x="1194" y="1425"/>
                  </a:lnTo>
                  <a:lnTo>
                    <a:pt x="1216" y="1412"/>
                  </a:lnTo>
                  <a:lnTo>
                    <a:pt x="1233" y="1402"/>
                  </a:lnTo>
                  <a:lnTo>
                    <a:pt x="1255" y="1390"/>
                  </a:lnTo>
                  <a:lnTo>
                    <a:pt x="1261" y="1387"/>
                  </a:lnTo>
                  <a:lnTo>
                    <a:pt x="1260" y="1388"/>
                  </a:lnTo>
                  <a:lnTo>
                    <a:pt x="1261" y="1387"/>
                  </a:lnTo>
                  <a:lnTo>
                    <a:pt x="1259" y="1395"/>
                  </a:lnTo>
                  <a:lnTo>
                    <a:pt x="1243" y="1349"/>
                  </a:lnTo>
                  <a:lnTo>
                    <a:pt x="1231" y="1315"/>
                  </a:lnTo>
                  <a:lnTo>
                    <a:pt x="1222" y="1290"/>
                  </a:lnTo>
                  <a:lnTo>
                    <a:pt x="1216" y="1273"/>
                  </a:lnTo>
                  <a:lnTo>
                    <a:pt x="1213" y="1263"/>
                  </a:lnTo>
                  <a:lnTo>
                    <a:pt x="1211" y="1258"/>
                  </a:lnTo>
                  <a:lnTo>
                    <a:pt x="1210" y="1257"/>
                  </a:lnTo>
                  <a:cubicBezTo>
                    <a:pt x="1209" y="1254"/>
                    <a:pt x="1209" y="1251"/>
                    <a:pt x="1211" y="1248"/>
                  </a:cubicBezTo>
                  <a:lnTo>
                    <a:pt x="1231" y="1224"/>
                  </a:lnTo>
                  <a:lnTo>
                    <a:pt x="1250" y="1200"/>
                  </a:lnTo>
                  <a:cubicBezTo>
                    <a:pt x="1252" y="1197"/>
                    <a:pt x="1256" y="1196"/>
                    <a:pt x="1259" y="1197"/>
                  </a:cubicBezTo>
                  <a:lnTo>
                    <a:pt x="1304" y="1213"/>
                  </a:lnTo>
                  <a:lnTo>
                    <a:pt x="1338" y="1225"/>
                  </a:lnTo>
                  <a:lnTo>
                    <a:pt x="1363" y="1234"/>
                  </a:lnTo>
                  <a:lnTo>
                    <a:pt x="1379" y="1240"/>
                  </a:lnTo>
                  <a:lnTo>
                    <a:pt x="1389" y="1243"/>
                  </a:lnTo>
                  <a:lnTo>
                    <a:pt x="1394" y="1245"/>
                  </a:lnTo>
                  <a:lnTo>
                    <a:pt x="1397" y="1246"/>
                  </a:lnTo>
                  <a:lnTo>
                    <a:pt x="1386" y="1250"/>
                  </a:lnTo>
                  <a:lnTo>
                    <a:pt x="1399" y="1227"/>
                  </a:lnTo>
                  <a:lnTo>
                    <a:pt x="1410" y="1209"/>
                  </a:lnTo>
                  <a:lnTo>
                    <a:pt x="1420" y="1190"/>
                  </a:lnTo>
                  <a:lnTo>
                    <a:pt x="1424" y="1182"/>
                  </a:lnTo>
                  <a:cubicBezTo>
                    <a:pt x="1425" y="1181"/>
                    <a:pt x="1425" y="1180"/>
                    <a:pt x="1426" y="1180"/>
                  </a:cubicBezTo>
                  <a:lnTo>
                    <a:pt x="1427" y="1179"/>
                  </a:lnTo>
                  <a:lnTo>
                    <a:pt x="1427" y="1191"/>
                  </a:lnTo>
                  <a:lnTo>
                    <a:pt x="1391" y="1162"/>
                  </a:lnTo>
                  <a:lnTo>
                    <a:pt x="1365" y="1140"/>
                  </a:lnTo>
                  <a:lnTo>
                    <a:pt x="1345" y="1124"/>
                  </a:lnTo>
                  <a:lnTo>
                    <a:pt x="1333" y="1112"/>
                  </a:lnTo>
                  <a:lnTo>
                    <a:pt x="1321" y="1103"/>
                  </a:lnTo>
                  <a:lnTo>
                    <a:pt x="1323" y="1104"/>
                  </a:lnTo>
                  <a:lnTo>
                    <a:pt x="1321" y="1103"/>
                  </a:lnTo>
                  <a:cubicBezTo>
                    <a:pt x="1317" y="1101"/>
                    <a:pt x="1316" y="1097"/>
                    <a:pt x="1317" y="1093"/>
                  </a:cubicBezTo>
                  <a:lnTo>
                    <a:pt x="1326" y="1064"/>
                  </a:lnTo>
                  <a:lnTo>
                    <a:pt x="1325" y="1066"/>
                  </a:lnTo>
                  <a:lnTo>
                    <a:pt x="1326" y="1036"/>
                  </a:lnTo>
                  <a:cubicBezTo>
                    <a:pt x="1327" y="1033"/>
                    <a:pt x="1329" y="1029"/>
                    <a:pt x="1333" y="1029"/>
                  </a:cubicBezTo>
                  <a:lnTo>
                    <a:pt x="1381" y="1019"/>
                  </a:lnTo>
                  <a:lnTo>
                    <a:pt x="1417" y="1012"/>
                  </a:lnTo>
                  <a:lnTo>
                    <a:pt x="1443" y="1006"/>
                  </a:lnTo>
                  <a:lnTo>
                    <a:pt x="1461" y="1003"/>
                  </a:lnTo>
                  <a:lnTo>
                    <a:pt x="1471" y="1001"/>
                  </a:lnTo>
                  <a:lnTo>
                    <a:pt x="1476" y="999"/>
                  </a:lnTo>
                  <a:cubicBezTo>
                    <a:pt x="1477" y="999"/>
                    <a:pt x="1478" y="998"/>
                    <a:pt x="1478" y="998"/>
                  </a:cubicBezTo>
                  <a:lnTo>
                    <a:pt x="1480" y="998"/>
                  </a:lnTo>
                  <a:lnTo>
                    <a:pt x="1472" y="1006"/>
                  </a:lnTo>
                  <a:lnTo>
                    <a:pt x="1472" y="980"/>
                  </a:lnTo>
                  <a:lnTo>
                    <a:pt x="1472" y="960"/>
                  </a:lnTo>
                  <a:lnTo>
                    <a:pt x="1472" y="937"/>
                  </a:lnTo>
                  <a:lnTo>
                    <a:pt x="1472" y="928"/>
                  </a:lnTo>
                  <a:lnTo>
                    <a:pt x="1472" y="927"/>
                  </a:lnTo>
                  <a:lnTo>
                    <a:pt x="1479" y="935"/>
                  </a:lnTo>
                  <a:lnTo>
                    <a:pt x="1431" y="925"/>
                  </a:lnTo>
                  <a:lnTo>
                    <a:pt x="1395" y="918"/>
                  </a:lnTo>
                  <a:lnTo>
                    <a:pt x="1369" y="913"/>
                  </a:lnTo>
                  <a:lnTo>
                    <a:pt x="1351" y="910"/>
                  </a:lnTo>
                  <a:lnTo>
                    <a:pt x="1341" y="908"/>
                  </a:lnTo>
                  <a:lnTo>
                    <a:pt x="1334" y="906"/>
                  </a:lnTo>
                  <a:lnTo>
                    <a:pt x="1336" y="906"/>
                  </a:lnTo>
                  <a:lnTo>
                    <a:pt x="1334" y="906"/>
                  </a:lnTo>
                  <a:cubicBezTo>
                    <a:pt x="1330" y="906"/>
                    <a:pt x="1327" y="903"/>
                    <a:pt x="1326" y="899"/>
                  </a:cubicBezTo>
                  <a:lnTo>
                    <a:pt x="1325" y="869"/>
                  </a:lnTo>
                  <a:lnTo>
                    <a:pt x="1326" y="871"/>
                  </a:lnTo>
                  <a:lnTo>
                    <a:pt x="1317" y="841"/>
                  </a:lnTo>
                  <a:cubicBezTo>
                    <a:pt x="1316" y="838"/>
                    <a:pt x="1317" y="834"/>
                    <a:pt x="1319" y="832"/>
                  </a:cubicBezTo>
                  <a:lnTo>
                    <a:pt x="1355" y="803"/>
                  </a:lnTo>
                  <a:lnTo>
                    <a:pt x="1381" y="781"/>
                  </a:lnTo>
                  <a:lnTo>
                    <a:pt x="1401" y="765"/>
                  </a:lnTo>
                  <a:lnTo>
                    <a:pt x="1414" y="754"/>
                  </a:lnTo>
                  <a:lnTo>
                    <a:pt x="1425" y="745"/>
                  </a:lnTo>
                  <a:cubicBezTo>
                    <a:pt x="1426" y="744"/>
                    <a:pt x="1426" y="744"/>
                    <a:pt x="1427" y="743"/>
                  </a:cubicBezTo>
                  <a:lnTo>
                    <a:pt x="1429" y="742"/>
                  </a:lnTo>
                  <a:lnTo>
                    <a:pt x="1425" y="753"/>
                  </a:lnTo>
                  <a:lnTo>
                    <a:pt x="1412" y="727"/>
                  </a:lnTo>
                  <a:lnTo>
                    <a:pt x="1402" y="707"/>
                  </a:lnTo>
                  <a:lnTo>
                    <a:pt x="1391" y="684"/>
                  </a:lnTo>
                  <a:lnTo>
                    <a:pt x="1387" y="675"/>
                  </a:lnTo>
                  <a:lnTo>
                    <a:pt x="1389" y="677"/>
                  </a:lnTo>
                  <a:lnTo>
                    <a:pt x="1388" y="676"/>
                  </a:lnTo>
                  <a:lnTo>
                    <a:pt x="1396" y="678"/>
                  </a:lnTo>
                  <a:lnTo>
                    <a:pt x="1351" y="695"/>
                  </a:lnTo>
                  <a:lnTo>
                    <a:pt x="1317" y="707"/>
                  </a:lnTo>
                  <a:lnTo>
                    <a:pt x="1292" y="716"/>
                  </a:lnTo>
                  <a:lnTo>
                    <a:pt x="1276" y="722"/>
                  </a:lnTo>
                  <a:lnTo>
                    <a:pt x="1266" y="725"/>
                  </a:lnTo>
                  <a:lnTo>
                    <a:pt x="1261" y="727"/>
                  </a:lnTo>
                  <a:lnTo>
                    <a:pt x="1260" y="728"/>
                  </a:lnTo>
                  <a:cubicBezTo>
                    <a:pt x="1257" y="729"/>
                    <a:pt x="1253" y="729"/>
                    <a:pt x="1251" y="726"/>
                  </a:cubicBezTo>
                  <a:lnTo>
                    <a:pt x="1232" y="706"/>
                  </a:lnTo>
                  <a:lnTo>
                    <a:pt x="1212" y="686"/>
                  </a:lnTo>
                  <a:cubicBezTo>
                    <a:pt x="1210" y="684"/>
                    <a:pt x="1209" y="681"/>
                    <a:pt x="1210" y="678"/>
                  </a:cubicBezTo>
                  <a:lnTo>
                    <a:pt x="1226" y="632"/>
                  </a:lnTo>
                  <a:lnTo>
                    <a:pt x="1238" y="598"/>
                  </a:lnTo>
                  <a:lnTo>
                    <a:pt x="1247" y="574"/>
                  </a:lnTo>
                  <a:lnTo>
                    <a:pt x="1253" y="557"/>
                  </a:lnTo>
                  <a:lnTo>
                    <a:pt x="1256" y="547"/>
                  </a:lnTo>
                  <a:lnTo>
                    <a:pt x="1258" y="541"/>
                  </a:lnTo>
                  <a:lnTo>
                    <a:pt x="1259" y="539"/>
                  </a:lnTo>
                  <a:lnTo>
                    <a:pt x="1262" y="549"/>
                  </a:lnTo>
                  <a:lnTo>
                    <a:pt x="1240" y="536"/>
                  </a:lnTo>
                  <a:lnTo>
                    <a:pt x="1223" y="526"/>
                  </a:lnTo>
                  <a:lnTo>
                    <a:pt x="1203" y="514"/>
                  </a:lnTo>
                  <a:lnTo>
                    <a:pt x="1196" y="511"/>
                  </a:lnTo>
                  <a:cubicBezTo>
                    <a:pt x="1195" y="510"/>
                    <a:pt x="1194" y="510"/>
                    <a:pt x="1194" y="509"/>
                  </a:cubicBezTo>
                  <a:lnTo>
                    <a:pt x="1193" y="508"/>
                  </a:lnTo>
                  <a:lnTo>
                    <a:pt x="1204" y="508"/>
                  </a:lnTo>
                  <a:lnTo>
                    <a:pt x="1172" y="544"/>
                  </a:lnTo>
                  <a:lnTo>
                    <a:pt x="1147" y="571"/>
                  </a:lnTo>
                  <a:lnTo>
                    <a:pt x="1130" y="590"/>
                  </a:lnTo>
                  <a:lnTo>
                    <a:pt x="1118" y="603"/>
                  </a:lnTo>
                  <a:lnTo>
                    <a:pt x="1109" y="615"/>
                  </a:lnTo>
                  <a:lnTo>
                    <a:pt x="1106" y="617"/>
                  </a:lnTo>
                  <a:cubicBezTo>
                    <a:pt x="1104" y="619"/>
                    <a:pt x="1102" y="620"/>
                    <a:pt x="1099" y="619"/>
                  </a:cubicBezTo>
                  <a:lnTo>
                    <a:pt x="1070" y="614"/>
                  </a:lnTo>
                  <a:lnTo>
                    <a:pt x="1041" y="609"/>
                  </a:lnTo>
                  <a:cubicBezTo>
                    <a:pt x="1038" y="609"/>
                    <a:pt x="1035" y="606"/>
                    <a:pt x="1035" y="603"/>
                  </a:cubicBezTo>
                  <a:lnTo>
                    <a:pt x="1028" y="554"/>
                  </a:lnTo>
                  <a:lnTo>
                    <a:pt x="1023" y="517"/>
                  </a:lnTo>
                  <a:lnTo>
                    <a:pt x="1020" y="490"/>
                  </a:lnTo>
                  <a:lnTo>
                    <a:pt x="1018" y="473"/>
                  </a:lnTo>
                  <a:lnTo>
                    <a:pt x="1016" y="463"/>
                  </a:lnTo>
                  <a:lnTo>
                    <a:pt x="1015" y="457"/>
                  </a:lnTo>
                  <a:cubicBezTo>
                    <a:pt x="1014" y="456"/>
                    <a:pt x="1014" y="456"/>
                    <a:pt x="1014" y="455"/>
                  </a:cubicBezTo>
                  <a:lnTo>
                    <a:pt x="1014" y="453"/>
                  </a:lnTo>
                  <a:lnTo>
                    <a:pt x="1022" y="461"/>
                  </a:lnTo>
                  <a:lnTo>
                    <a:pt x="993" y="461"/>
                  </a:lnTo>
                  <a:lnTo>
                    <a:pt x="972" y="461"/>
                  </a:lnTo>
                  <a:lnTo>
                    <a:pt x="956" y="461"/>
                  </a:lnTo>
                  <a:lnTo>
                    <a:pt x="946" y="461"/>
                  </a:lnTo>
                  <a:lnTo>
                    <a:pt x="936" y="461"/>
                  </a:lnTo>
                  <a:lnTo>
                    <a:pt x="935" y="461"/>
                  </a:lnTo>
                  <a:lnTo>
                    <a:pt x="943" y="455"/>
                  </a:lnTo>
                  <a:lnTo>
                    <a:pt x="936" y="504"/>
                  </a:lnTo>
                  <a:lnTo>
                    <a:pt x="931" y="541"/>
                  </a:lnTo>
                  <a:lnTo>
                    <a:pt x="928" y="566"/>
                  </a:lnTo>
                  <a:lnTo>
                    <a:pt x="926" y="584"/>
                  </a:lnTo>
                  <a:lnTo>
                    <a:pt x="924" y="595"/>
                  </a:lnTo>
                  <a:lnTo>
                    <a:pt x="923" y="601"/>
                  </a:lnTo>
                  <a:lnTo>
                    <a:pt x="923" y="599"/>
                  </a:lnTo>
                  <a:lnTo>
                    <a:pt x="923" y="601"/>
                  </a:lnTo>
                  <a:cubicBezTo>
                    <a:pt x="923" y="605"/>
                    <a:pt x="921" y="609"/>
                    <a:pt x="917" y="609"/>
                  </a:cubicBezTo>
                  <a:lnTo>
                    <a:pt x="888" y="614"/>
                  </a:lnTo>
                  <a:lnTo>
                    <a:pt x="859" y="619"/>
                  </a:lnTo>
                  <a:cubicBezTo>
                    <a:pt x="854" y="620"/>
                    <a:pt x="850" y="617"/>
                    <a:pt x="850" y="613"/>
                  </a:cubicBezTo>
                  <a:cubicBezTo>
                    <a:pt x="849" y="608"/>
                    <a:pt x="852" y="604"/>
                    <a:pt x="856" y="604"/>
                  </a:cubicBezTo>
                  <a:lnTo>
                    <a:pt x="885" y="599"/>
                  </a:lnTo>
                  <a:lnTo>
                    <a:pt x="914" y="594"/>
                  </a:lnTo>
                  <a:lnTo>
                    <a:pt x="907" y="601"/>
                  </a:lnTo>
                  <a:lnTo>
                    <a:pt x="907" y="599"/>
                  </a:lnTo>
                  <a:cubicBezTo>
                    <a:pt x="907" y="599"/>
                    <a:pt x="907" y="599"/>
                    <a:pt x="908" y="598"/>
                  </a:cubicBezTo>
                  <a:lnTo>
                    <a:pt x="909" y="592"/>
                  </a:lnTo>
                  <a:lnTo>
                    <a:pt x="911" y="583"/>
                  </a:lnTo>
                  <a:lnTo>
                    <a:pt x="913" y="565"/>
                  </a:lnTo>
                  <a:lnTo>
                    <a:pt x="916" y="538"/>
                  </a:lnTo>
                  <a:lnTo>
                    <a:pt x="921" y="501"/>
                  </a:lnTo>
                  <a:lnTo>
                    <a:pt x="928" y="452"/>
                  </a:lnTo>
                  <a:cubicBezTo>
                    <a:pt x="928" y="448"/>
                    <a:pt x="931" y="445"/>
                    <a:pt x="935" y="445"/>
                  </a:cubicBezTo>
                  <a:lnTo>
                    <a:pt x="936" y="445"/>
                  </a:lnTo>
                  <a:lnTo>
                    <a:pt x="946" y="445"/>
                  </a:lnTo>
                  <a:lnTo>
                    <a:pt x="956" y="445"/>
                  </a:lnTo>
                  <a:lnTo>
                    <a:pt x="972" y="445"/>
                  </a:lnTo>
                  <a:lnTo>
                    <a:pt x="993" y="445"/>
                  </a:lnTo>
                  <a:lnTo>
                    <a:pt x="1022" y="445"/>
                  </a:lnTo>
                  <a:cubicBezTo>
                    <a:pt x="1027" y="445"/>
                    <a:pt x="1030" y="449"/>
                    <a:pt x="1030" y="453"/>
                  </a:cubicBezTo>
                  <a:lnTo>
                    <a:pt x="1030" y="455"/>
                  </a:lnTo>
                  <a:lnTo>
                    <a:pt x="1030" y="454"/>
                  </a:lnTo>
                  <a:lnTo>
                    <a:pt x="1031" y="460"/>
                  </a:lnTo>
                  <a:lnTo>
                    <a:pt x="1033" y="472"/>
                  </a:lnTo>
                  <a:lnTo>
                    <a:pt x="1035" y="489"/>
                  </a:lnTo>
                  <a:lnTo>
                    <a:pt x="1038" y="514"/>
                  </a:lnTo>
                  <a:lnTo>
                    <a:pt x="1043" y="551"/>
                  </a:lnTo>
                  <a:lnTo>
                    <a:pt x="1050" y="600"/>
                  </a:lnTo>
                  <a:lnTo>
                    <a:pt x="1044" y="594"/>
                  </a:lnTo>
                  <a:lnTo>
                    <a:pt x="1073" y="599"/>
                  </a:lnTo>
                  <a:lnTo>
                    <a:pt x="1102" y="604"/>
                  </a:lnTo>
                  <a:lnTo>
                    <a:pt x="1095" y="606"/>
                  </a:lnTo>
                  <a:lnTo>
                    <a:pt x="1096" y="604"/>
                  </a:lnTo>
                  <a:lnTo>
                    <a:pt x="1107" y="592"/>
                  </a:lnTo>
                  <a:lnTo>
                    <a:pt x="1118" y="579"/>
                  </a:lnTo>
                  <a:lnTo>
                    <a:pt x="1136" y="560"/>
                  </a:lnTo>
                  <a:lnTo>
                    <a:pt x="1160" y="533"/>
                  </a:lnTo>
                  <a:lnTo>
                    <a:pt x="1192" y="497"/>
                  </a:lnTo>
                  <a:cubicBezTo>
                    <a:pt x="1194" y="495"/>
                    <a:pt x="1196" y="495"/>
                    <a:pt x="1198" y="494"/>
                  </a:cubicBezTo>
                  <a:cubicBezTo>
                    <a:pt x="1200" y="494"/>
                    <a:pt x="1203" y="495"/>
                    <a:pt x="1204" y="497"/>
                  </a:cubicBezTo>
                  <a:lnTo>
                    <a:pt x="1205" y="498"/>
                  </a:lnTo>
                  <a:lnTo>
                    <a:pt x="1203" y="496"/>
                  </a:lnTo>
                  <a:lnTo>
                    <a:pt x="1212" y="501"/>
                  </a:lnTo>
                  <a:lnTo>
                    <a:pt x="1232" y="513"/>
                  </a:lnTo>
                  <a:lnTo>
                    <a:pt x="1249" y="523"/>
                  </a:lnTo>
                  <a:lnTo>
                    <a:pt x="1271" y="536"/>
                  </a:lnTo>
                  <a:cubicBezTo>
                    <a:pt x="1274" y="538"/>
                    <a:pt x="1276" y="542"/>
                    <a:pt x="1274" y="546"/>
                  </a:cubicBezTo>
                  <a:lnTo>
                    <a:pt x="1273" y="547"/>
                  </a:lnTo>
                  <a:lnTo>
                    <a:pt x="1271" y="552"/>
                  </a:lnTo>
                  <a:lnTo>
                    <a:pt x="1268" y="562"/>
                  </a:lnTo>
                  <a:lnTo>
                    <a:pt x="1262" y="579"/>
                  </a:lnTo>
                  <a:lnTo>
                    <a:pt x="1253" y="603"/>
                  </a:lnTo>
                  <a:lnTo>
                    <a:pt x="1241" y="637"/>
                  </a:lnTo>
                  <a:lnTo>
                    <a:pt x="1225" y="683"/>
                  </a:lnTo>
                  <a:lnTo>
                    <a:pt x="1223" y="675"/>
                  </a:lnTo>
                  <a:lnTo>
                    <a:pt x="1243" y="695"/>
                  </a:lnTo>
                  <a:lnTo>
                    <a:pt x="1262" y="715"/>
                  </a:lnTo>
                  <a:lnTo>
                    <a:pt x="1253" y="713"/>
                  </a:lnTo>
                  <a:lnTo>
                    <a:pt x="1255" y="712"/>
                  </a:lnTo>
                  <a:lnTo>
                    <a:pt x="1261" y="710"/>
                  </a:lnTo>
                  <a:lnTo>
                    <a:pt x="1271" y="707"/>
                  </a:lnTo>
                  <a:lnTo>
                    <a:pt x="1287" y="701"/>
                  </a:lnTo>
                  <a:lnTo>
                    <a:pt x="1312" y="692"/>
                  </a:lnTo>
                  <a:lnTo>
                    <a:pt x="1346" y="680"/>
                  </a:lnTo>
                  <a:lnTo>
                    <a:pt x="1391" y="663"/>
                  </a:lnTo>
                  <a:cubicBezTo>
                    <a:pt x="1394" y="662"/>
                    <a:pt x="1397" y="663"/>
                    <a:pt x="1399" y="665"/>
                  </a:cubicBezTo>
                  <a:lnTo>
                    <a:pt x="1400" y="666"/>
                  </a:lnTo>
                  <a:cubicBezTo>
                    <a:pt x="1401" y="666"/>
                    <a:pt x="1401" y="667"/>
                    <a:pt x="1402" y="668"/>
                  </a:cubicBezTo>
                  <a:lnTo>
                    <a:pt x="1406" y="677"/>
                  </a:lnTo>
                  <a:lnTo>
                    <a:pt x="1417" y="700"/>
                  </a:lnTo>
                  <a:lnTo>
                    <a:pt x="1427" y="720"/>
                  </a:lnTo>
                  <a:lnTo>
                    <a:pt x="1440" y="746"/>
                  </a:lnTo>
                  <a:cubicBezTo>
                    <a:pt x="1442" y="750"/>
                    <a:pt x="1440" y="755"/>
                    <a:pt x="1436" y="757"/>
                  </a:cubicBezTo>
                  <a:lnTo>
                    <a:pt x="1434" y="758"/>
                  </a:lnTo>
                  <a:lnTo>
                    <a:pt x="1436" y="756"/>
                  </a:lnTo>
                  <a:lnTo>
                    <a:pt x="1425" y="767"/>
                  </a:lnTo>
                  <a:lnTo>
                    <a:pt x="1411" y="778"/>
                  </a:lnTo>
                  <a:lnTo>
                    <a:pt x="1392" y="794"/>
                  </a:lnTo>
                  <a:lnTo>
                    <a:pt x="1365" y="816"/>
                  </a:lnTo>
                  <a:lnTo>
                    <a:pt x="1329" y="845"/>
                  </a:lnTo>
                  <a:lnTo>
                    <a:pt x="1332" y="836"/>
                  </a:lnTo>
                  <a:lnTo>
                    <a:pt x="1341" y="866"/>
                  </a:lnTo>
                  <a:cubicBezTo>
                    <a:pt x="1341" y="867"/>
                    <a:pt x="1341" y="868"/>
                    <a:pt x="1341" y="868"/>
                  </a:cubicBezTo>
                  <a:lnTo>
                    <a:pt x="1342" y="898"/>
                  </a:lnTo>
                  <a:lnTo>
                    <a:pt x="1334" y="890"/>
                  </a:lnTo>
                  <a:lnTo>
                    <a:pt x="1336" y="890"/>
                  </a:lnTo>
                  <a:cubicBezTo>
                    <a:pt x="1337" y="890"/>
                    <a:pt x="1338" y="891"/>
                    <a:pt x="1339" y="891"/>
                  </a:cubicBezTo>
                  <a:lnTo>
                    <a:pt x="1344" y="893"/>
                  </a:lnTo>
                  <a:lnTo>
                    <a:pt x="1354" y="895"/>
                  </a:lnTo>
                  <a:lnTo>
                    <a:pt x="1372" y="898"/>
                  </a:lnTo>
                  <a:lnTo>
                    <a:pt x="1398" y="903"/>
                  </a:lnTo>
                  <a:lnTo>
                    <a:pt x="1434" y="910"/>
                  </a:lnTo>
                  <a:lnTo>
                    <a:pt x="1482" y="920"/>
                  </a:lnTo>
                  <a:cubicBezTo>
                    <a:pt x="1486" y="920"/>
                    <a:pt x="1488" y="924"/>
                    <a:pt x="1488" y="927"/>
                  </a:cubicBezTo>
                  <a:lnTo>
                    <a:pt x="1488" y="928"/>
                  </a:lnTo>
                  <a:lnTo>
                    <a:pt x="1488" y="937"/>
                  </a:lnTo>
                  <a:lnTo>
                    <a:pt x="1488" y="960"/>
                  </a:lnTo>
                  <a:lnTo>
                    <a:pt x="1488" y="980"/>
                  </a:lnTo>
                  <a:lnTo>
                    <a:pt x="1488" y="1006"/>
                  </a:lnTo>
                  <a:cubicBezTo>
                    <a:pt x="1488" y="1011"/>
                    <a:pt x="1485" y="1014"/>
                    <a:pt x="1480" y="1014"/>
                  </a:cubicBezTo>
                  <a:lnTo>
                    <a:pt x="1478" y="1014"/>
                  </a:lnTo>
                  <a:lnTo>
                    <a:pt x="1481" y="1014"/>
                  </a:lnTo>
                  <a:lnTo>
                    <a:pt x="1474" y="1016"/>
                  </a:lnTo>
                  <a:lnTo>
                    <a:pt x="1464" y="1018"/>
                  </a:lnTo>
                  <a:lnTo>
                    <a:pt x="1446" y="1021"/>
                  </a:lnTo>
                  <a:lnTo>
                    <a:pt x="1420" y="1027"/>
                  </a:lnTo>
                  <a:lnTo>
                    <a:pt x="1384" y="1034"/>
                  </a:lnTo>
                  <a:lnTo>
                    <a:pt x="1336" y="1044"/>
                  </a:lnTo>
                  <a:lnTo>
                    <a:pt x="1342" y="1037"/>
                  </a:lnTo>
                  <a:lnTo>
                    <a:pt x="1341" y="1067"/>
                  </a:lnTo>
                  <a:cubicBezTo>
                    <a:pt x="1341" y="1067"/>
                    <a:pt x="1341" y="1068"/>
                    <a:pt x="1341" y="1069"/>
                  </a:cubicBezTo>
                  <a:lnTo>
                    <a:pt x="1332" y="1098"/>
                  </a:lnTo>
                  <a:lnTo>
                    <a:pt x="1328" y="1088"/>
                  </a:lnTo>
                  <a:lnTo>
                    <a:pt x="1330" y="1089"/>
                  </a:lnTo>
                  <a:cubicBezTo>
                    <a:pt x="1331" y="1090"/>
                    <a:pt x="1331" y="1090"/>
                    <a:pt x="1332" y="1090"/>
                  </a:cubicBezTo>
                  <a:lnTo>
                    <a:pt x="1344" y="1101"/>
                  </a:lnTo>
                  <a:lnTo>
                    <a:pt x="1355" y="1111"/>
                  </a:lnTo>
                  <a:lnTo>
                    <a:pt x="1376" y="1127"/>
                  </a:lnTo>
                  <a:lnTo>
                    <a:pt x="1401" y="1149"/>
                  </a:lnTo>
                  <a:lnTo>
                    <a:pt x="1437" y="1178"/>
                  </a:lnTo>
                  <a:cubicBezTo>
                    <a:pt x="1439" y="1180"/>
                    <a:pt x="1440" y="1182"/>
                    <a:pt x="1440" y="1184"/>
                  </a:cubicBezTo>
                  <a:cubicBezTo>
                    <a:pt x="1441" y="1186"/>
                    <a:pt x="1440" y="1189"/>
                    <a:pt x="1438" y="1190"/>
                  </a:cubicBezTo>
                  <a:lnTo>
                    <a:pt x="1437" y="1191"/>
                  </a:lnTo>
                  <a:lnTo>
                    <a:pt x="1439" y="1189"/>
                  </a:lnTo>
                  <a:lnTo>
                    <a:pt x="1434" y="1197"/>
                  </a:lnTo>
                  <a:lnTo>
                    <a:pt x="1423" y="1218"/>
                  </a:lnTo>
                  <a:lnTo>
                    <a:pt x="1413" y="1234"/>
                  </a:lnTo>
                  <a:lnTo>
                    <a:pt x="1400" y="1257"/>
                  </a:lnTo>
                  <a:cubicBezTo>
                    <a:pt x="1398" y="1261"/>
                    <a:pt x="1394" y="1263"/>
                    <a:pt x="1390" y="1261"/>
                  </a:cubicBezTo>
                  <a:lnTo>
                    <a:pt x="1388" y="1260"/>
                  </a:lnTo>
                  <a:lnTo>
                    <a:pt x="1384" y="1258"/>
                  </a:lnTo>
                  <a:lnTo>
                    <a:pt x="1374" y="1255"/>
                  </a:lnTo>
                  <a:lnTo>
                    <a:pt x="1358" y="1249"/>
                  </a:lnTo>
                  <a:lnTo>
                    <a:pt x="1333" y="1240"/>
                  </a:lnTo>
                  <a:lnTo>
                    <a:pt x="1299" y="1228"/>
                  </a:lnTo>
                  <a:lnTo>
                    <a:pt x="1254" y="1212"/>
                  </a:lnTo>
                  <a:lnTo>
                    <a:pt x="1263" y="1209"/>
                  </a:lnTo>
                  <a:lnTo>
                    <a:pt x="1244" y="1235"/>
                  </a:lnTo>
                  <a:lnTo>
                    <a:pt x="1224" y="1259"/>
                  </a:lnTo>
                  <a:lnTo>
                    <a:pt x="1225" y="1250"/>
                  </a:lnTo>
                  <a:lnTo>
                    <a:pt x="1226" y="1252"/>
                  </a:lnTo>
                  <a:lnTo>
                    <a:pt x="1228" y="1258"/>
                  </a:lnTo>
                  <a:lnTo>
                    <a:pt x="1231" y="1268"/>
                  </a:lnTo>
                  <a:lnTo>
                    <a:pt x="1237" y="1285"/>
                  </a:lnTo>
                  <a:lnTo>
                    <a:pt x="1246" y="1310"/>
                  </a:lnTo>
                  <a:lnTo>
                    <a:pt x="1258" y="1344"/>
                  </a:lnTo>
                  <a:lnTo>
                    <a:pt x="1274" y="1390"/>
                  </a:lnTo>
                  <a:cubicBezTo>
                    <a:pt x="1275" y="1393"/>
                    <a:pt x="1274" y="1396"/>
                    <a:pt x="1272" y="1398"/>
                  </a:cubicBezTo>
                  <a:lnTo>
                    <a:pt x="1271" y="1399"/>
                  </a:lnTo>
                  <a:cubicBezTo>
                    <a:pt x="1271" y="1400"/>
                    <a:pt x="1270" y="1400"/>
                    <a:pt x="1269" y="1400"/>
                  </a:cubicBezTo>
                  <a:lnTo>
                    <a:pt x="1262" y="1405"/>
                  </a:lnTo>
                  <a:lnTo>
                    <a:pt x="1242" y="1415"/>
                  </a:lnTo>
                  <a:lnTo>
                    <a:pt x="1225" y="1425"/>
                  </a:lnTo>
                  <a:lnTo>
                    <a:pt x="1203" y="1438"/>
                  </a:lnTo>
                  <a:cubicBezTo>
                    <a:pt x="1199" y="1440"/>
                    <a:pt x="1195" y="1440"/>
                    <a:pt x="1193" y="1437"/>
                  </a:cubicBezTo>
                  <a:lnTo>
                    <a:pt x="1190" y="1434"/>
                  </a:lnTo>
                  <a:lnTo>
                    <a:pt x="1180" y="1422"/>
                  </a:lnTo>
                  <a:lnTo>
                    <a:pt x="1168" y="1408"/>
                  </a:lnTo>
                  <a:lnTo>
                    <a:pt x="1151" y="1387"/>
                  </a:lnTo>
                  <a:lnTo>
                    <a:pt x="1126" y="1358"/>
                  </a:lnTo>
                  <a:lnTo>
                    <a:pt x="1094" y="1319"/>
                  </a:lnTo>
                  <a:lnTo>
                    <a:pt x="1104" y="1321"/>
                  </a:lnTo>
                  <a:lnTo>
                    <a:pt x="1075" y="1334"/>
                  </a:lnTo>
                  <a:cubicBezTo>
                    <a:pt x="1074" y="1334"/>
                    <a:pt x="1074" y="1334"/>
                    <a:pt x="1073" y="1334"/>
                  </a:cubicBezTo>
                  <a:lnTo>
                    <a:pt x="1044" y="1340"/>
                  </a:lnTo>
                  <a:lnTo>
                    <a:pt x="1050" y="1332"/>
                  </a:lnTo>
                  <a:lnTo>
                    <a:pt x="1050" y="1334"/>
                  </a:lnTo>
                  <a:cubicBezTo>
                    <a:pt x="1050" y="1335"/>
                    <a:pt x="1050" y="1335"/>
                    <a:pt x="1050" y="1336"/>
                  </a:cubicBezTo>
                  <a:lnTo>
                    <a:pt x="1049" y="1341"/>
                  </a:lnTo>
                  <a:lnTo>
                    <a:pt x="1048" y="1353"/>
                  </a:lnTo>
                  <a:lnTo>
                    <a:pt x="1045" y="1369"/>
                  </a:lnTo>
                  <a:lnTo>
                    <a:pt x="1042" y="1396"/>
                  </a:lnTo>
                  <a:lnTo>
                    <a:pt x="1037" y="1433"/>
                  </a:lnTo>
                  <a:lnTo>
                    <a:pt x="1030" y="1482"/>
                  </a:lnTo>
                  <a:cubicBezTo>
                    <a:pt x="1030" y="1486"/>
                    <a:pt x="1026" y="1488"/>
                    <a:pt x="1022" y="1488"/>
                  </a:cubicBezTo>
                  <a:lnTo>
                    <a:pt x="1021" y="1488"/>
                  </a:lnTo>
                  <a:lnTo>
                    <a:pt x="1011" y="1488"/>
                  </a:lnTo>
                  <a:lnTo>
                    <a:pt x="1001" y="1488"/>
                  </a:lnTo>
                  <a:lnTo>
                    <a:pt x="985" y="1488"/>
                  </a:lnTo>
                  <a:lnTo>
                    <a:pt x="964" y="1488"/>
                  </a:lnTo>
                  <a:lnTo>
                    <a:pt x="935" y="1488"/>
                  </a:lnTo>
                  <a:cubicBezTo>
                    <a:pt x="931" y="1488"/>
                    <a:pt x="927" y="1485"/>
                    <a:pt x="927" y="1480"/>
                  </a:cubicBezTo>
                  <a:lnTo>
                    <a:pt x="927" y="1478"/>
                  </a:lnTo>
                  <a:lnTo>
                    <a:pt x="928" y="1480"/>
                  </a:lnTo>
                  <a:lnTo>
                    <a:pt x="926" y="1473"/>
                  </a:lnTo>
                  <a:lnTo>
                    <a:pt x="926" y="1464"/>
                  </a:lnTo>
                  <a:lnTo>
                    <a:pt x="923" y="1445"/>
                  </a:lnTo>
                  <a:lnTo>
                    <a:pt x="920" y="1420"/>
                  </a:lnTo>
                  <a:lnTo>
                    <a:pt x="915" y="1383"/>
                  </a:lnTo>
                  <a:lnTo>
                    <a:pt x="908" y="1334"/>
                  </a:lnTo>
                  <a:lnTo>
                    <a:pt x="914" y="1340"/>
                  </a:lnTo>
                  <a:lnTo>
                    <a:pt x="885" y="1334"/>
                  </a:lnTo>
                  <a:cubicBezTo>
                    <a:pt x="884" y="1334"/>
                    <a:pt x="884" y="1334"/>
                    <a:pt x="883" y="1334"/>
                  </a:cubicBezTo>
                  <a:lnTo>
                    <a:pt x="854" y="1321"/>
                  </a:lnTo>
                  <a:lnTo>
                    <a:pt x="863" y="1319"/>
                  </a:lnTo>
                  <a:lnTo>
                    <a:pt x="862" y="1320"/>
                  </a:lnTo>
                  <a:lnTo>
                    <a:pt x="852" y="1334"/>
                  </a:lnTo>
                  <a:lnTo>
                    <a:pt x="840" y="1348"/>
                  </a:lnTo>
                  <a:lnTo>
                    <a:pt x="823" y="1369"/>
                  </a:lnTo>
                  <a:lnTo>
                    <a:pt x="798" y="1398"/>
                  </a:lnTo>
                  <a:lnTo>
                    <a:pt x="766" y="1437"/>
                  </a:lnTo>
                  <a:cubicBezTo>
                    <a:pt x="764" y="1438"/>
                    <a:pt x="762" y="1439"/>
                    <a:pt x="760" y="1439"/>
                  </a:cubicBezTo>
                  <a:cubicBezTo>
                    <a:pt x="758" y="1440"/>
                    <a:pt x="755" y="1439"/>
                    <a:pt x="754" y="1437"/>
                  </a:cubicBezTo>
                  <a:lnTo>
                    <a:pt x="753" y="1436"/>
                  </a:lnTo>
                  <a:lnTo>
                    <a:pt x="754" y="1437"/>
                  </a:lnTo>
                  <a:lnTo>
                    <a:pt x="748" y="1434"/>
                  </a:lnTo>
                  <a:lnTo>
                    <a:pt x="726" y="1422"/>
                  </a:lnTo>
                  <a:lnTo>
                    <a:pt x="709" y="1412"/>
                  </a:lnTo>
                  <a:lnTo>
                    <a:pt x="687" y="1399"/>
                  </a:lnTo>
                  <a:cubicBezTo>
                    <a:pt x="684" y="1397"/>
                    <a:pt x="682" y="1393"/>
                    <a:pt x="684" y="1389"/>
                  </a:cubicBezTo>
                  <a:lnTo>
                    <a:pt x="685" y="1387"/>
                  </a:lnTo>
                  <a:lnTo>
                    <a:pt x="687" y="1383"/>
                  </a:lnTo>
                  <a:lnTo>
                    <a:pt x="690" y="1373"/>
                  </a:lnTo>
                  <a:lnTo>
                    <a:pt x="696" y="1356"/>
                  </a:lnTo>
                  <a:lnTo>
                    <a:pt x="705" y="1331"/>
                  </a:lnTo>
                  <a:lnTo>
                    <a:pt x="717" y="1297"/>
                  </a:lnTo>
                  <a:lnTo>
                    <a:pt x="733" y="1251"/>
                  </a:lnTo>
                  <a:lnTo>
                    <a:pt x="735" y="1259"/>
                  </a:lnTo>
                  <a:lnTo>
                    <a:pt x="711" y="1235"/>
                  </a:lnTo>
                  <a:cubicBezTo>
                    <a:pt x="710" y="1235"/>
                    <a:pt x="710" y="1234"/>
                    <a:pt x="710" y="1234"/>
                  </a:cubicBezTo>
                  <a:lnTo>
                    <a:pt x="695" y="1209"/>
                  </a:lnTo>
                  <a:lnTo>
                    <a:pt x="705" y="1212"/>
                  </a:lnTo>
                  <a:lnTo>
                    <a:pt x="703" y="1213"/>
                  </a:lnTo>
                  <a:cubicBezTo>
                    <a:pt x="703" y="1213"/>
                    <a:pt x="702" y="1213"/>
                    <a:pt x="702" y="1213"/>
                  </a:cubicBezTo>
                  <a:lnTo>
                    <a:pt x="696" y="1215"/>
                  </a:lnTo>
                  <a:lnTo>
                    <a:pt x="686" y="1218"/>
                  </a:lnTo>
                  <a:lnTo>
                    <a:pt x="668" y="1224"/>
                  </a:lnTo>
                  <a:lnTo>
                    <a:pt x="642" y="1233"/>
                  </a:lnTo>
                  <a:lnTo>
                    <a:pt x="606" y="1245"/>
                  </a:lnTo>
                  <a:lnTo>
                    <a:pt x="557" y="1261"/>
                  </a:lnTo>
                  <a:cubicBezTo>
                    <a:pt x="554" y="1262"/>
                    <a:pt x="551" y="1261"/>
                    <a:pt x="549" y="1259"/>
                  </a:cubicBezTo>
                  <a:lnTo>
                    <a:pt x="548" y="1258"/>
                  </a:lnTo>
                  <a:cubicBezTo>
                    <a:pt x="547" y="1258"/>
                    <a:pt x="547" y="1257"/>
                    <a:pt x="546" y="1256"/>
                  </a:cubicBezTo>
                  <a:lnTo>
                    <a:pt x="542" y="1248"/>
                  </a:lnTo>
                  <a:lnTo>
                    <a:pt x="532" y="1229"/>
                  </a:lnTo>
                  <a:lnTo>
                    <a:pt x="521" y="1211"/>
                  </a:lnTo>
                  <a:lnTo>
                    <a:pt x="508" y="1188"/>
                  </a:lnTo>
                  <a:cubicBezTo>
                    <a:pt x="507" y="1186"/>
                    <a:pt x="507" y="1184"/>
                    <a:pt x="508" y="1182"/>
                  </a:cubicBezTo>
                  <a:cubicBezTo>
                    <a:pt x="508" y="1180"/>
                    <a:pt x="510" y="1178"/>
                    <a:pt x="512" y="1177"/>
                  </a:cubicBezTo>
                  <a:lnTo>
                    <a:pt x="514" y="1176"/>
                  </a:lnTo>
                  <a:lnTo>
                    <a:pt x="513" y="1177"/>
                  </a:lnTo>
                  <a:lnTo>
                    <a:pt x="526" y="1167"/>
                  </a:lnTo>
                  <a:lnTo>
                    <a:pt x="539" y="1156"/>
                  </a:lnTo>
                  <a:lnTo>
                    <a:pt x="560" y="1140"/>
                  </a:lnTo>
                  <a:lnTo>
                    <a:pt x="589" y="1118"/>
                  </a:lnTo>
                  <a:lnTo>
                    <a:pt x="628" y="1089"/>
                  </a:lnTo>
                  <a:lnTo>
                    <a:pt x="625" y="1098"/>
                  </a:lnTo>
                  <a:lnTo>
                    <a:pt x="616" y="1069"/>
                  </a:lnTo>
                  <a:lnTo>
                    <a:pt x="606" y="1039"/>
                  </a:lnTo>
                  <a:lnTo>
                    <a:pt x="613" y="1044"/>
                  </a:lnTo>
                  <a:lnTo>
                    <a:pt x="611" y="1044"/>
                  </a:lnTo>
                  <a:cubicBezTo>
                    <a:pt x="611" y="1044"/>
                    <a:pt x="610" y="1044"/>
                    <a:pt x="609" y="1044"/>
                  </a:cubicBezTo>
                  <a:lnTo>
                    <a:pt x="604" y="1042"/>
                  </a:lnTo>
                  <a:lnTo>
                    <a:pt x="594" y="1040"/>
                  </a:lnTo>
                  <a:lnTo>
                    <a:pt x="576" y="1037"/>
                  </a:lnTo>
                  <a:lnTo>
                    <a:pt x="550" y="1031"/>
                  </a:lnTo>
                  <a:lnTo>
                    <a:pt x="514" y="1024"/>
                  </a:lnTo>
                  <a:lnTo>
                    <a:pt x="466" y="1014"/>
                  </a:lnTo>
                  <a:cubicBezTo>
                    <a:pt x="462" y="1014"/>
                    <a:pt x="459" y="1010"/>
                    <a:pt x="459" y="1006"/>
                  </a:cubicBezTo>
                  <a:lnTo>
                    <a:pt x="459" y="1005"/>
                  </a:lnTo>
                  <a:lnTo>
                    <a:pt x="459" y="996"/>
                  </a:lnTo>
                  <a:lnTo>
                    <a:pt x="459" y="973"/>
                  </a:lnTo>
                  <a:lnTo>
                    <a:pt x="459" y="953"/>
                  </a:lnTo>
                  <a:lnTo>
                    <a:pt x="459" y="927"/>
                  </a:lnTo>
                  <a:cubicBezTo>
                    <a:pt x="459" y="923"/>
                    <a:pt x="463" y="919"/>
                    <a:pt x="467" y="919"/>
                  </a:cubicBezTo>
                  <a:lnTo>
                    <a:pt x="469" y="919"/>
                  </a:lnTo>
                  <a:lnTo>
                    <a:pt x="467" y="920"/>
                  </a:lnTo>
                  <a:lnTo>
                    <a:pt x="474" y="918"/>
                  </a:lnTo>
                  <a:lnTo>
                    <a:pt x="484" y="916"/>
                  </a:lnTo>
                  <a:lnTo>
                    <a:pt x="502" y="913"/>
                  </a:lnTo>
                  <a:lnTo>
                    <a:pt x="528" y="908"/>
                  </a:lnTo>
                  <a:lnTo>
                    <a:pt x="564" y="901"/>
                  </a:lnTo>
                  <a:lnTo>
                    <a:pt x="612" y="891"/>
                  </a:lnTo>
                  <a:lnTo>
                    <a:pt x="606" y="896"/>
                  </a:lnTo>
                  <a:lnTo>
                    <a:pt x="616" y="866"/>
                  </a:lnTo>
                  <a:lnTo>
                    <a:pt x="625" y="836"/>
                  </a:lnTo>
                  <a:lnTo>
                    <a:pt x="629" y="846"/>
                  </a:lnTo>
                  <a:lnTo>
                    <a:pt x="627" y="845"/>
                  </a:lnTo>
                  <a:cubicBezTo>
                    <a:pt x="626" y="844"/>
                    <a:pt x="626" y="844"/>
                    <a:pt x="626" y="844"/>
                  </a:cubicBezTo>
                  <a:lnTo>
                    <a:pt x="613" y="834"/>
                  </a:lnTo>
                  <a:lnTo>
                    <a:pt x="598" y="823"/>
                  </a:lnTo>
                  <a:lnTo>
                    <a:pt x="579" y="807"/>
                  </a:lnTo>
                  <a:lnTo>
                    <a:pt x="550" y="785"/>
                  </a:lnTo>
                  <a:lnTo>
                    <a:pt x="511" y="756"/>
                  </a:lnTo>
                  <a:cubicBezTo>
                    <a:pt x="509" y="755"/>
                    <a:pt x="508" y="752"/>
                    <a:pt x="507" y="750"/>
                  </a:cubicBezTo>
                  <a:cubicBezTo>
                    <a:pt x="507" y="748"/>
                    <a:pt x="508" y="745"/>
                    <a:pt x="510" y="744"/>
                  </a:cubicBezTo>
                  <a:lnTo>
                    <a:pt x="511" y="743"/>
                  </a:lnTo>
                  <a:lnTo>
                    <a:pt x="509" y="745"/>
                  </a:lnTo>
                  <a:lnTo>
                    <a:pt x="513" y="736"/>
                  </a:lnTo>
                  <a:lnTo>
                    <a:pt x="524" y="713"/>
                  </a:lnTo>
                  <a:lnTo>
                    <a:pt x="534" y="693"/>
                  </a:lnTo>
                  <a:lnTo>
                    <a:pt x="547" y="667"/>
                  </a:lnTo>
                  <a:cubicBezTo>
                    <a:pt x="549" y="663"/>
                    <a:pt x="554" y="661"/>
                    <a:pt x="558" y="663"/>
                  </a:cubicBezTo>
                  <a:lnTo>
                    <a:pt x="560" y="664"/>
                  </a:lnTo>
                  <a:lnTo>
                    <a:pt x="559" y="664"/>
                  </a:lnTo>
                  <a:lnTo>
                    <a:pt x="565" y="666"/>
                  </a:lnTo>
                  <a:lnTo>
                    <a:pt x="575" y="669"/>
                  </a:lnTo>
                  <a:lnTo>
                    <a:pt x="593" y="675"/>
                  </a:lnTo>
                  <a:lnTo>
                    <a:pt x="619" y="684"/>
                  </a:lnTo>
                  <a:lnTo>
                    <a:pt x="655" y="696"/>
                  </a:lnTo>
                  <a:lnTo>
                    <a:pt x="704" y="713"/>
                  </a:lnTo>
                  <a:lnTo>
                    <a:pt x="693" y="720"/>
                  </a:lnTo>
                  <a:lnTo>
                    <a:pt x="693" y="719"/>
                  </a:lnTo>
                  <a:cubicBezTo>
                    <a:pt x="693" y="718"/>
                    <a:pt x="694" y="716"/>
                    <a:pt x="695" y="714"/>
                  </a:cubicBezTo>
                  <a:lnTo>
                    <a:pt x="699" y="709"/>
                  </a:lnTo>
                  <a:lnTo>
                    <a:pt x="698" y="711"/>
                  </a:lnTo>
                  <a:lnTo>
                    <a:pt x="707" y="695"/>
                  </a:lnTo>
                  <a:lnTo>
                    <a:pt x="724" y="666"/>
                  </a:lnTo>
                  <a:lnTo>
                    <a:pt x="723" y="674"/>
                  </a:lnTo>
                  <a:lnTo>
                    <a:pt x="723" y="673"/>
                  </a:lnTo>
                  <a:lnTo>
                    <a:pt x="714" y="659"/>
                  </a:lnTo>
                  <a:lnTo>
                    <a:pt x="705" y="644"/>
                  </a:lnTo>
                  <a:lnTo>
                    <a:pt x="691" y="621"/>
                  </a:lnTo>
                  <a:lnTo>
                    <a:pt x="672" y="589"/>
                  </a:lnTo>
                  <a:lnTo>
                    <a:pt x="646" y="547"/>
                  </a:lnTo>
                  <a:cubicBezTo>
                    <a:pt x="645" y="545"/>
                    <a:pt x="644" y="543"/>
                    <a:pt x="645" y="541"/>
                  </a:cubicBezTo>
                  <a:lnTo>
                    <a:pt x="650" y="520"/>
                  </a:lnTo>
                  <a:lnTo>
                    <a:pt x="655" y="492"/>
                  </a:lnTo>
                  <a:cubicBezTo>
                    <a:pt x="655" y="488"/>
                    <a:pt x="659" y="485"/>
                    <a:pt x="662" y="485"/>
                  </a:cubicBezTo>
                  <a:lnTo>
                    <a:pt x="664" y="485"/>
                  </a:lnTo>
                  <a:lnTo>
                    <a:pt x="663" y="486"/>
                  </a:lnTo>
                  <a:lnTo>
                    <a:pt x="670" y="484"/>
                  </a:lnTo>
                  <a:lnTo>
                    <a:pt x="681" y="484"/>
                  </a:lnTo>
                  <a:lnTo>
                    <a:pt x="700" y="481"/>
                  </a:lnTo>
                  <a:lnTo>
                    <a:pt x="727" y="478"/>
                  </a:lnTo>
                  <a:lnTo>
                    <a:pt x="766" y="473"/>
                  </a:lnTo>
                  <a:lnTo>
                    <a:pt x="817" y="466"/>
                  </a:lnTo>
                  <a:lnTo>
                    <a:pt x="810" y="473"/>
                  </a:lnTo>
                  <a:lnTo>
                    <a:pt x="810" y="472"/>
                  </a:lnTo>
                  <a:lnTo>
                    <a:pt x="810" y="463"/>
                  </a:lnTo>
                  <a:lnTo>
                    <a:pt x="810" y="440"/>
                  </a:lnTo>
                  <a:lnTo>
                    <a:pt x="810" y="420"/>
                  </a:lnTo>
                  <a:lnTo>
                    <a:pt x="810" y="394"/>
                  </a:lnTo>
                  <a:lnTo>
                    <a:pt x="818" y="402"/>
                  </a:lnTo>
                  <a:lnTo>
                    <a:pt x="816" y="402"/>
                  </a:lnTo>
                  <a:cubicBezTo>
                    <a:pt x="816" y="402"/>
                    <a:pt x="815" y="402"/>
                    <a:pt x="814" y="402"/>
                  </a:cubicBezTo>
                  <a:lnTo>
                    <a:pt x="809" y="400"/>
                  </a:lnTo>
                  <a:lnTo>
                    <a:pt x="799" y="398"/>
                  </a:lnTo>
                  <a:lnTo>
                    <a:pt x="781" y="395"/>
                  </a:lnTo>
                  <a:lnTo>
                    <a:pt x="755" y="389"/>
                  </a:lnTo>
                  <a:lnTo>
                    <a:pt x="719" y="382"/>
                  </a:lnTo>
                  <a:lnTo>
                    <a:pt x="670" y="372"/>
                  </a:lnTo>
                  <a:cubicBezTo>
                    <a:pt x="667" y="372"/>
                    <a:pt x="664" y="369"/>
                    <a:pt x="664" y="366"/>
                  </a:cubicBezTo>
                  <a:lnTo>
                    <a:pt x="658" y="338"/>
                  </a:lnTo>
                  <a:lnTo>
                    <a:pt x="659" y="341"/>
                  </a:lnTo>
                  <a:lnTo>
                    <a:pt x="646" y="320"/>
                  </a:lnTo>
                  <a:cubicBezTo>
                    <a:pt x="644" y="317"/>
                    <a:pt x="644" y="312"/>
                    <a:pt x="647" y="310"/>
                  </a:cubicBezTo>
                  <a:lnTo>
                    <a:pt x="648" y="308"/>
                  </a:lnTo>
                  <a:lnTo>
                    <a:pt x="660" y="295"/>
                  </a:lnTo>
                  <a:lnTo>
                    <a:pt x="673" y="281"/>
                  </a:lnTo>
                  <a:lnTo>
                    <a:pt x="692" y="260"/>
                  </a:lnTo>
                  <a:lnTo>
                    <a:pt x="719" y="230"/>
                  </a:lnTo>
                  <a:lnTo>
                    <a:pt x="754" y="191"/>
                  </a:lnTo>
                  <a:lnTo>
                    <a:pt x="754" y="202"/>
                  </a:lnTo>
                  <a:lnTo>
                    <a:pt x="752" y="201"/>
                  </a:lnTo>
                  <a:lnTo>
                    <a:pt x="747" y="195"/>
                  </a:lnTo>
                  <a:lnTo>
                    <a:pt x="732" y="177"/>
                  </a:lnTo>
                  <a:lnTo>
                    <a:pt x="704" y="143"/>
                  </a:lnTo>
                  <a:lnTo>
                    <a:pt x="714" y="145"/>
                  </a:lnTo>
                  <a:lnTo>
                    <a:pt x="713" y="145"/>
                  </a:lnTo>
                  <a:lnTo>
                    <a:pt x="707" y="149"/>
                  </a:lnTo>
                  <a:lnTo>
                    <a:pt x="697" y="154"/>
                  </a:lnTo>
                  <a:lnTo>
                    <a:pt x="681" y="162"/>
                  </a:lnTo>
                  <a:lnTo>
                    <a:pt x="657" y="174"/>
                  </a:lnTo>
                  <a:lnTo>
                    <a:pt x="623" y="191"/>
                  </a:lnTo>
                  <a:lnTo>
                    <a:pt x="578" y="214"/>
                  </a:lnTo>
                  <a:cubicBezTo>
                    <a:pt x="575" y="215"/>
                    <a:pt x="572" y="215"/>
                    <a:pt x="570" y="213"/>
                  </a:cubicBezTo>
                  <a:lnTo>
                    <a:pt x="551" y="198"/>
                  </a:lnTo>
                  <a:lnTo>
                    <a:pt x="531" y="183"/>
                  </a:lnTo>
                  <a:cubicBezTo>
                    <a:pt x="529" y="181"/>
                    <a:pt x="527" y="179"/>
                    <a:pt x="527" y="176"/>
                  </a:cubicBezTo>
                  <a:lnTo>
                    <a:pt x="527" y="174"/>
                  </a:lnTo>
                  <a:lnTo>
                    <a:pt x="527" y="168"/>
                  </a:lnTo>
                  <a:lnTo>
                    <a:pt x="527" y="156"/>
                  </a:lnTo>
                  <a:lnTo>
                    <a:pt x="527" y="137"/>
                  </a:lnTo>
                  <a:lnTo>
                    <a:pt x="527" y="109"/>
                  </a:lnTo>
                  <a:lnTo>
                    <a:pt x="527" y="70"/>
                  </a:lnTo>
                  <a:lnTo>
                    <a:pt x="527" y="18"/>
                  </a:lnTo>
                  <a:lnTo>
                    <a:pt x="535" y="26"/>
                  </a:lnTo>
                  <a:lnTo>
                    <a:pt x="534" y="26"/>
                  </a:lnTo>
                  <a:lnTo>
                    <a:pt x="524" y="25"/>
                  </a:lnTo>
                  <a:lnTo>
                    <a:pt x="501" y="22"/>
                  </a:lnTo>
                  <a:lnTo>
                    <a:pt x="483" y="19"/>
                  </a:lnTo>
                  <a:lnTo>
                    <a:pt x="457" y="16"/>
                  </a:lnTo>
                  <a:lnTo>
                    <a:pt x="465" y="12"/>
                  </a:lnTo>
                  <a:lnTo>
                    <a:pt x="464" y="13"/>
                  </a:lnTo>
                  <a:lnTo>
                    <a:pt x="462" y="18"/>
                  </a:lnTo>
                  <a:lnTo>
                    <a:pt x="458" y="29"/>
                  </a:lnTo>
                  <a:lnTo>
                    <a:pt x="451" y="46"/>
                  </a:lnTo>
                  <a:lnTo>
                    <a:pt x="440" y="71"/>
                  </a:lnTo>
                  <a:lnTo>
                    <a:pt x="425" y="105"/>
                  </a:lnTo>
                  <a:lnTo>
                    <a:pt x="406" y="151"/>
                  </a:lnTo>
                  <a:cubicBezTo>
                    <a:pt x="405" y="153"/>
                    <a:pt x="402" y="155"/>
                    <a:pt x="399" y="155"/>
                  </a:cubicBezTo>
                  <a:lnTo>
                    <a:pt x="375" y="156"/>
                  </a:lnTo>
                  <a:lnTo>
                    <a:pt x="377" y="156"/>
                  </a:lnTo>
                  <a:lnTo>
                    <a:pt x="353" y="165"/>
                  </a:lnTo>
                  <a:cubicBezTo>
                    <a:pt x="350" y="166"/>
                    <a:pt x="347" y="165"/>
                    <a:pt x="345" y="163"/>
                  </a:cubicBezTo>
                  <a:lnTo>
                    <a:pt x="342" y="160"/>
                  </a:lnTo>
                  <a:lnTo>
                    <a:pt x="332" y="148"/>
                  </a:lnTo>
                  <a:lnTo>
                    <a:pt x="320" y="134"/>
                  </a:lnTo>
                  <a:lnTo>
                    <a:pt x="303" y="113"/>
                  </a:lnTo>
                  <a:lnTo>
                    <a:pt x="278" y="83"/>
                  </a:lnTo>
                  <a:lnTo>
                    <a:pt x="246" y="44"/>
                  </a:lnTo>
                  <a:lnTo>
                    <a:pt x="252" y="46"/>
                  </a:lnTo>
                  <a:lnTo>
                    <a:pt x="251" y="46"/>
                  </a:lnTo>
                  <a:lnTo>
                    <a:pt x="255" y="45"/>
                  </a:lnTo>
                  <a:lnTo>
                    <a:pt x="248" y="50"/>
                  </a:lnTo>
                  <a:lnTo>
                    <a:pt x="227" y="59"/>
                  </a:lnTo>
                  <a:lnTo>
                    <a:pt x="210" y="66"/>
                  </a:lnTo>
                  <a:lnTo>
                    <a:pt x="188" y="76"/>
                  </a:lnTo>
                  <a:lnTo>
                    <a:pt x="192" y="65"/>
                  </a:lnTo>
                  <a:lnTo>
                    <a:pt x="193" y="67"/>
                  </a:lnTo>
                  <a:cubicBezTo>
                    <a:pt x="193" y="67"/>
                    <a:pt x="193" y="68"/>
                    <a:pt x="193" y="68"/>
                  </a:cubicBezTo>
                  <a:lnTo>
                    <a:pt x="195" y="74"/>
                  </a:lnTo>
                  <a:lnTo>
                    <a:pt x="198" y="85"/>
                  </a:lnTo>
                  <a:lnTo>
                    <a:pt x="204" y="102"/>
                  </a:lnTo>
                  <a:lnTo>
                    <a:pt x="213" y="128"/>
                  </a:lnTo>
                  <a:lnTo>
                    <a:pt x="225" y="165"/>
                  </a:lnTo>
                  <a:lnTo>
                    <a:pt x="241" y="214"/>
                  </a:lnTo>
                  <a:cubicBezTo>
                    <a:pt x="242" y="217"/>
                    <a:pt x="241" y="220"/>
                    <a:pt x="239" y="222"/>
                  </a:cubicBezTo>
                  <a:lnTo>
                    <a:pt x="215" y="246"/>
                  </a:lnTo>
                  <a:lnTo>
                    <a:pt x="200" y="261"/>
                  </a:lnTo>
                  <a:cubicBezTo>
                    <a:pt x="199" y="263"/>
                    <a:pt x="197" y="263"/>
                    <a:pt x="194" y="263"/>
                  </a:cubicBezTo>
                  <a:lnTo>
                    <a:pt x="192" y="263"/>
                  </a:lnTo>
                  <a:cubicBezTo>
                    <a:pt x="192" y="263"/>
                    <a:pt x="191" y="263"/>
                    <a:pt x="190" y="263"/>
                  </a:cubicBezTo>
                  <a:lnTo>
                    <a:pt x="185" y="261"/>
                  </a:lnTo>
                  <a:lnTo>
                    <a:pt x="175" y="259"/>
                  </a:lnTo>
                  <a:lnTo>
                    <a:pt x="157" y="256"/>
                  </a:lnTo>
                  <a:lnTo>
                    <a:pt x="131" y="251"/>
                  </a:lnTo>
                  <a:lnTo>
                    <a:pt x="95" y="244"/>
                  </a:lnTo>
                  <a:lnTo>
                    <a:pt x="46" y="234"/>
                  </a:lnTo>
                  <a:lnTo>
                    <a:pt x="55" y="226"/>
                  </a:lnTo>
                  <a:lnTo>
                    <a:pt x="55" y="227"/>
                  </a:lnTo>
                  <a:cubicBezTo>
                    <a:pt x="55" y="229"/>
                    <a:pt x="55" y="230"/>
                    <a:pt x="55" y="231"/>
                  </a:cubicBezTo>
                  <a:lnTo>
                    <a:pt x="51" y="239"/>
                  </a:lnTo>
                  <a:lnTo>
                    <a:pt x="43" y="262"/>
                  </a:lnTo>
                  <a:lnTo>
                    <a:pt x="36" y="282"/>
                  </a:lnTo>
                  <a:lnTo>
                    <a:pt x="26" y="308"/>
                  </a:lnTo>
                  <a:lnTo>
                    <a:pt x="22" y="298"/>
                  </a:lnTo>
                  <a:lnTo>
                    <a:pt x="25" y="300"/>
                  </a:lnTo>
                  <a:lnTo>
                    <a:pt x="39" y="309"/>
                  </a:lnTo>
                  <a:lnTo>
                    <a:pt x="54" y="318"/>
                  </a:lnTo>
                  <a:lnTo>
                    <a:pt x="77" y="332"/>
                  </a:lnTo>
                  <a:lnTo>
                    <a:pt x="108" y="352"/>
                  </a:lnTo>
                  <a:lnTo>
                    <a:pt x="150" y="378"/>
                  </a:lnTo>
                  <a:cubicBezTo>
                    <a:pt x="152" y="379"/>
                    <a:pt x="153" y="382"/>
                    <a:pt x="153" y="384"/>
                  </a:cubicBezTo>
                  <a:lnTo>
                    <a:pt x="153" y="409"/>
                  </a:lnTo>
                  <a:lnTo>
                    <a:pt x="153" y="433"/>
                  </a:lnTo>
                  <a:cubicBezTo>
                    <a:pt x="153" y="437"/>
                    <a:pt x="152" y="439"/>
                    <a:pt x="149" y="441"/>
                  </a:cubicBezTo>
                  <a:lnTo>
                    <a:pt x="148" y="441"/>
                  </a:lnTo>
                  <a:lnTo>
                    <a:pt x="142" y="445"/>
                  </a:lnTo>
                  <a:lnTo>
                    <a:pt x="132" y="450"/>
                  </a:lnTo>
                  <a:lnTo>
                    <a:pt x="116" y="458"/>
                  </a:lnTo>
                  <a:lnTo>
                    <a:pt x="91" y="470"/>
                  </a:lnTo>
                  <a:lnTo>
                    <a:pt x="57" y="487"/>
                  </a:lnTo>
                  <a:lnTo>
                    <a:pt x="12" y="510"/>
                  </a:lnTo>
                  <a:lnTo>
                    <a:pt x="16" y="502"/>
                  </a:lnTo>
                  <a:lnTo>
                    <a:pt x="16" y="503"/>
                  </a:lnTo>
                  <a:lnTo>
                    <a:pt x="16" y="500"/>
                  </a:lnTo>
                  <a:lnTo>
                    <a:pt x="20" y="510"/>
                  </a:lnTo>
                  <a:lnTo>
                    <a:pt x="29" y="533"/>
                  </a:lnTo>
                  <a:lnTo>
                    <a:pt x="36" y="553"/>
                  </a:lnTo>
                  <a:lnTo>
                    <a:pt x="46" y="579"/>
                  </a:lnTo>
                  <a:lnTo>
                    <a:pt x="38" y="573"/>
                  </a:lnTo>
                  <a:lnTo>
                    <a:pt x="40" y="573"/>
                  </a:lnTo>
                  <a:lnTo>
                    <a:pt x="39" y="574"/>
                  </a:lnTo>
                  <a:lnTo>
                    <a:pt x="46" y="572"/>
                  </a:lnTo>
                  <a:lnTo>
                    <a:pt x="55" y="572"/>
                  </a:lnTo>
                  <a:lnTo>
                    <a:pt x="74" y="569"/>
                  </a:lnTo>
                  <a:lnTo>
                    <a:pt x="99" y="566"/>
                  </a:lnTo>
                  <a:lnTo>
                    <a:pt x="135" y="561"/>
                  </a:lnTo>
                  <a:lnTo>
                    <a:pt x="183" y="555"/>
                  </a:lnTo>
                  <a:cubicBezTo>
                    <a:pt x="187" y="554"/>
                    <a:pt x="189" y="556"/>
                    <a:pt x="191" y="558"/>
                  </a:cubicBezTo>
                  <a:lnTo>
                    <a:pt x="205" y="580"/>
                  </a:lnTo>
                  <a:lnTo>
                    <a:pt x="219" y="596"/>
                  </a:lnTo>
                  <a:cubicBezTo>
                    <a:pt x="222" y="599"/>
                    <a:pt x="222" y="602"/>
                    <a:pt x="221" y="605"/>
                  </a:cubicBezTo>
                  <a:lnTo>
                    <a:pt x="220" y="607"/>
                  </a:lnTo>
                  <a:lnTo>
                    <a:pt x="220" y="606"/>
                  </a:lnTo>
                  <a:lnTo>
                    <a:pt x="218" y="612"/>
                  </a:lnTo>
                  <a:lnTo>
                    <a:pt x="214" y="624"/>
                  </a:lnTo>
                  <a:lnTo>
                    <a:pt x="207" y="640"/>
                  </a:lnTo>
                  <a:lnTo>
                    <a:pt x="197" y="666"/>
                  </a:lnTo>
                  <a:lnTo>
                    <a:pt x="182" y="703"/>
                  </a:lnTo>
                  <a:lnTo>
                    <a:pt x="163" y="752"/>
                  </a:lnTo>
                  <a:lnTo>
                    <a:pt x="161" y="744"/>
                  </a:lnTo>
                  <a:lnTo>
                    <a:pt x="162" y="745"/>
                  </a:lnTo>
                  <a:lnTo>
                    <a:pt x="160" y="743"/>
                  </a:lnTo>
                  <a:lnTo>
                    <a:pt x="169" y="748"/>
                  </a:lnTo>
                  <a:lnTo>
                    <a:pt x="189" y="760"/>
                  </a:lnTo>
                  <a:lnTo>
                    <a:pt x="206" y="770"/>
                  </a:lnTo>
                  <a:lnTo>
                    <a:pt x="228" y="783"/>
                  </a:lnTo>
                  <a:lnTo>
                    <a:pt x="218" y="784"/>
                  </a:lnTo>
                  <a:lnTo>
                    <a:pt x="220" y="782"/>
                  </a:lnTo>
                  <a:lnTo>
                    <a:pt x="231" y="770"/>
                  </a:lnTo>
                  <a:lnTo>
                    <a:pt x="244" y="757"/>
                  </a:lnTo>
                  <a:lnTo>
                    <a:pt x="263" y="738"/>
                  </a:lnTo>
                  <a:lnTo>
                    <a:pt x="290" y="711"/>
                  </a:lnTo>
                  <a:lnTo>
                    <a:pt x="325" y="675"/>
                  </a:lnTo>
                  <a:cubicBezTo>
                    <a:pt x="326" y="673"/>
                    <a:pt x="328" y="672"/>
                    <a:pt x="330" y="672"/>
                  </a:cubicBezTo>
                  <a:lnTo>
                    <a:pt x="344" y="672"/>
                  </a:lnTo>
                  <a:lnTo>
                    <a:pt x="350" y="672"/>
                  </a:lnTo>
                  <a:cubicBezTo>
                    <a:pt x="352" y="672"/>
                    <a:pt x="354" y="673"/>
                    <a:pt x="355" y="674"/>
                  </a:cubicBezTo>
                  <a:lnTo>
                    <a:pt x="369" y="683"/>
                  </a:lnTo>
                  <a:lnTo>
                    <a:pt x="365" y="681"/>
                  </a:lnTo>
                  <a:lnTo>
                    <a:pt x="380" y="682"/>
                  </a:lnTo>
                  <a:cubicBezTo>
                    <a:pt x="383" y="683"/>
                    <a:pt x="385" y="684"/>
                    <a:pt x="387" y="687"/>
                  </a:cubicBezTo>
                  <a:lnTo>
                    <a:pt x="388" y="689"/>
                  </a:lnTo>
                  <a:cubicBezTo>
                    <a:pt x="388" y="689"/>
                    <a:pt x="388" y="690"/>
                    <a:pt x="388" y="690"/>
                  </a:cubicBezTo>
                  <a:lnTo>
                    <a:pt x="390" y="696"/>
                  </a:lnTo>
                  <a:lnTo>
                    <a:pt x="393" y="707"/>
                  </a:lnTo>
                  <a:lnTo>
                    <a:pt x="399" y="724"/>
                  </a:lnTo>
                  <a:lnTo>
                    <a:pt x="408" y="750"/>
                  </a:lnTo>
                  <a:lnTo>
                    <a:pt x="420" y="787"/>
                  </a:lnTo>
                  <a:lnTo>
                    <a:pt x="436" y="836"/>
                  </a:lnTo>
                  <a:cubicBezTo>
                    <a:pt x="437" y="840"/>
                    <a:pt x="435" y="845"/>
                    <a:pt x="431" y="846"/>
                  </a:cubicBezTo>
                  <a:cubicBezTo>
                    <a:pt x="427" y="847"/>
                    <a:pt x="422" y="845"/>
                    <a:pt x="421" y="841"/>
                  </a:cubicBezTo>
                  <a:close/>
                </a:path>
              </a:pathLst>
            </a:custGeom>
            <a:solidFill>
              <a:srgbClr val="1A171B"/>
            </a:solidFill>
            <a:ln w="0" cap="flat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5" name="Freeform 14"/>
            <p:cNvSpPr>
              <a:spLocks noEditPoints="1"/>
            </p:cNvSpPr>
            <p:nvPr/>
          </p:nvSpPr>
          <p:spPr bwMode="auto">
            <a:xfrm>
              <a:off x="3144" y="1932"/>
              <a:ext cx="120" cy="114"/>
            </a:xfrm>
            <a:custGeom>
              <a:avLst/>
              <a:gdLst/>
              <a:ahLst/>
              <a:cxnLst>
                <a:cxn ang="0">
                  <a:pos x="304" y="153"/>
                </a:cxn>
                <a:cxn ang="0">
                  <a:pos x="302" y="126"/>
                </a:cxn>
                <a:cxn ang="0">
                  <a:pos x="294" y="101"/>
                </a:cxn>
                <a:cxn ang="0">
                  <a:pos x="264" y="57"/>
                </a:cxn>
                <a:cxn ang="0">
                  <a:pos x="217" y="27"/>
                </a:cxn>
                <a:cxn ang="0">
                  <a:pos x="191" y="19"/>
                </a:cxn>
                <a:cxn ang="0">
                  <a:pos x="161" y="16"/>
                </a:cxn>
                <a:cxn ang="0">
                  <a:pos x="133" y="19"/>
                </a:cxn>
                <a:cxn ang="0">
                  <a:pos x="106" y="26"/>
                </a:cxn>
                <a:cxn ang="0">
                  <a:pos x="60" y="55"/>
                </a:cxn>
                <a:cxn ang="0">
                  <a:pos x="28" y="99"/>
                </a:cxn>
                <a:cxn ang="0">
                  <a:pos x="19" y="124"/>
                </a:cxn>
                <a:cxn ang="0">
                  <a:pos x="16" y="152"/>
                </a:cxn>
                <a:cxn ang="0">
                  <a:pos x="19" y="179"/>
                </a:cxn>
                <a:cxn ang="0">
                  <a:pos x="27" y="204"/>
                </a:cxn>
                <a:cxn ang="0">
                  <a:pos x="58" y="248"/>
                </a:cxn>
                <a:cxn ang="0">
                  <a:pos x="103" y="278"/>
                </a:cxn>
                <a:cxn ang="0">
                  <a:pos x="159" y="289"/>
                </a:cxn>
                <a:cxn ang="0">
                  <a:pos x="215" y="279"/>
                </a:cxn>
                <a:cxn ang="0">
                  <a:pos x="262" y="250"/>
                </a:cxn>
                <a:cxn ang="0">
                  <a:pos x="293" y="206"/>
                </a:cxn>
                <a:cxn ang="0">
                  <a:pos x="301" y="181"/>
                </a:cxn>
                <a:cxn ang="0">
                  <a:pos x="317" y="182"/>
                </a:cxn>
                <a:cxn ang="0">
                  <a:pos x="308" y="211"/>
                </a:cxn>
                <a:cxn ang="0">
                  <a:pos x="275" y="259"/>
                </a:cxn>
                <a:cxn ang="0">
                  <a:pos x="224" y="292"/>
                </a:cxn>
                <a:cxn ang="0">
                  <a:pos x="162" y="304"/>
                </a:cxn>
                <a:cxn ang="0">
                  <a:pos x="100" y="293"/>
                </a:cxn>
                <a:cxn ang="0">
                  <a:pos x="49" y="261"/>
                </a:cxn>
                <a:cxn ang="0">
                  <a:pos x="14" y="213"/>
                </a:cxn>
                <a:cxn ang="0">
                  <a:pos x="4" y="184"/>
                </a:cxn>
                <a:cxn ang="0">
                  <a:pos x="0" y="153"/>
                </a:cxn>
                <a:cxn ang="0">
                  <a:pos x="3" y="123"/>
                </a:cxn>
                <a:cxn ang="0">
                  <a:pos x="13" y="94"/>
                </a:cxn>
                <a:cxn ang="0">
                  <a:pos x="47" y="46"/>
                </a:cxn>
                <a:cxn ang="0">
                  <a:pos x="97" y="13"/>
                </a:cxn>
                <a:cxn ang="0">
                  <a:pos x="128" y="4"/>
                </a:cxn>
                <a:cxn ang="0">
                  <a:pos x="160" y="0"/>
                </a:cxn>
                <a:cxn ang="0">
                  <a:pos x="192" y="3"/>
                </a:cxn>
                <a:cxn ang="0">
                  <a:pos x="222" y="12"/>
                </a:cxn>
                <a:cxn ang="0">
                  <a:pos x="273" y="44"/>
                </a:cxn>
                <a:cxn ang="0">
                  <a:pos x="307" y="92"/>
                </a:cxn>
                <a:cxn ang="0">
                  <a:pos x="317" y="121"/>
                </a:cxn>
                <a:cxn ang="0">
                  <a:pos x="320" y="152"/>
                </a:cxn>
                <a:cxn ang="0">
                  <a:pos x="317" y="182"/>
                </a:cxn>
              </a:cxnLst>
              <a:rect l="0" t="0" r="r" b="b"/>
              <a:pathLst>
                <a:path w="320" h="305">
                  <a:moveTo>
                    <a:pt x="304" y="152"/>
                  </a:moveTo>
                  <a:lnTo>
                    <a:pt x="304" y="153"/>
                  </a:lnTo>
                  <a:lnTo>
                    <a:pt x="301" y="124"/>
                  </a:lnTo>
                  <a:lnTo>
                    <a:pt x="302" y="126"/>
                  </a:lnTo>
                  <a:lnTo>
                    <a:pt x="293" y="99"/>
                  </a:lnTo>
                  <a:lnTo>
                    <a:pt x="294" y="101"/>
                  </a:lnTo>
                  <a:lnTo>
                    <a:pt x="262" y="55"/>
                  </a:lnTo>
                  <a:lnTo>
                    <a:pt x="264" y="57"/>
                  </a:lnTo>
                  <a:lnTo>
                    <a:pt x="215" y="26"/>
                  </a:lnTo>
                  <a:lnTo>
                    <a:pt x="217" y="27"/>
                  </a:lnTo>
                  <a:lnTo>
                    <a:pt x="189" y="19"/>
                  </a:lnTo>
                  <a:lnTo>
                    <a:pt x="191" y="19"/>
                  </a:lnTo>
                  <a:lnTo>
                    <a:pt x="160" y="16"/>
                  </a:lnTo>
                  <a:lnTo>
                    <a:pt x="161" y="16"/>
                  </a:lnTo>
                  <a:lnTo>
                    <a:pt x="131" y="19"/>
                  </a:lnTo>
                  <a:lnTo>
                    <a:pt x="133" y="19"/>
                  </a:lnTo>
                  <a:lnTo>
                    <a:pt x="104" y="27"/>
                  </a:lnTo>
                  <a:lnTo>
                    <a:pt x="106" y="26"/>
                  </a:lnTo>
                  <a:lnTo>
                    <a:pt x="58" y="57"/>
                  </a:lnTo>
                  <a:lnTo>
                    <a:pt x="60" y="55"/>
                  </a:lnTo>
                  <a:lnTo>
                    <a:pt x="27" y="101"/>
                  </a:lnTo>
                  <a:lnTo>
                    <a:pt x="28" y="99"/>
                  </a:lnTo>
                  <a:lnTo>
                    <a:pt x="19" y="126"/>
                  </a:lnTo>
                  <a:lnTo>
                    <a:pt x="19" y="124"/>
                  </a:lnTo>
                  <a:lnTo>
                    <a:pt x="16" y="153"/>
                  </a:lnTo>
                  <a:lnTo>
                    <a:pt x="16" y="152"/>
                  </a:lnTo>
                  <a:lnTo>
                    <a:pt x="19" y="181"/>
                  </a:lnTo>
                  <a:lnTo>
                    <a:pt x="19" y="179"/>
                  </a:lnTo>
                  <a:lnTo>
                    <a:pt x="28" y="206"/>
                  </a:lnTo>
                  <a:lnTo>
                    <a:pt x="27" y="204"/>
                  </a:lnTo>
                  <a:lnTo>
                    <a:pt x="60" y="250"/>
                  </a:lnTo>
                  <a:lnTo>
                    <a:pt x="58" y="248"/>
                  </a:lnTo>
                  <a:lnTo>
                    <a:pt x="106" y="279"/>
                  </a:lnTo>
                  <a:lnTo>
                    <a:pt x="103" y="278"/>
                  </a:lnTo>
                  <a:lnTo>
                    <a:pt x="162" y="289"/>
                  </a:lnTo>
                  <a:lnTo>
                    <a:pt x="159" y="289"/>
                  </a:lnTo>
                  <a:lnTo>
                    <a:pt x="218" y="278"/>
                  </a:lnTo>
                  <a:lnTo>
                    <a:pt x="215" y="279"/>
                  </a:lnTo>
                  <a:lnTo>
                    <a:pt x="264" y="248"/>
                  </a:lnTo>
                  <a:lnTo>
                    <a:pt x="262" y="250"/>
                  </a:lnTo>
                  <a:lnTo>
                    <a:pt x="294" y="204"/>
                  </a:lnTo>
                  <a:lnTo>
                    <a:pt x="293" y="206"/>
                  </a:lnTo>
                  <a:lnTo>
                    <a:pt x="302" y="179"/>
                  </a:lnTo>
                  <a:lnTo>
                    <a:pt x="301" y="181"/>
                  </a:lnTo>
                  <a:lnTo>
                    <a:pt x="304" y="152"/>
                  </a:lnTo>
                  <a:close/>
                  <a:moveTo>
                    <a:pt x="317" y="182"/>
                  </a:moveTo>
                  <a:cubicBezTo>
                    <a:pt x="317" y="183"/>
                    <a:pt x="317" y="183"/>
                    <a:pt x="317" y="184"/>
                  </a:cubicBezTo>
                  <a:lnTo>
                    <a:pt x="308" y="211"/>
                  </a:lnTo>
                  <a:cubicBezTo>
                    <a:pt x="308" y="212"/>
                    <a:pt x="307" y="212"/>
                    <a:pt x="307" y="213"/>
                  </a:cubicBezTo>
                  <a:lnTo>
                    <a:pt x="275" y="259"/>
                  </a:lnTo>
                  <a:cubicBezTo>
                    <a:pt x="274" y="260"/>
                    <a:pt x="274" y="261"/>
                    <a:pt x="273" y="261"/>
                  </a:cubicBezTo>
                  <a:lnTo>
                    <a:pt x="224" y="292"/>
                  </a:lnTo>
                  <a:cubicBezTo>
                    <a:pt x="223" y="293"/>
                    <a:pt x="222" y="293"/>
                    <a:pt x="221" y="293"/>
                  </a:cubicBezTo>
                  <a:lnTo>
                    <a:pt x="162" y="304"/>
                  </a:lnTo>
                  <a:cubicBezTo>
                    <a:pt x="161" y="305"/>
                    <a:pt x="160" y="305"/>
                    <a:pt x="159" y="304"/>
                  </a:cubicBezTo>
                  <a:lnTo>
                    <a:pt x="100" y="293"/>
                  </a:lnTo>
                  <a:cubicBezTo>
                    <a:pt x="99" y="293"/>
                    <a:pt x="98" y="293"/>
                    <a:pt x="97" y="292"/>
                  </a:cubicBezTo>
                  <a:lnTo>
                    <a:pt x="49" y="261"/>
                  </a:lnTo>
                  <a:cubicBezTo>
                    <a:pt x="48" y="261"/>
                    <a:pt x="48" y="260"/>
                    <a:pt x="47" y="259"/>
                  </a:cubicBezTo>
                  <a:lnTo>
                    <a:pt x="14" y="213"/>
                  </a:lnTo>
                  <a:cubicBezTo>
                    <a:pt x="13" y="212"/>
                    <a:pt x="13" y="212"/>
                    <a:pt x="13" y="211"/>
                  </a:cubicBezTo>
                  <a:lnTo>
                    <a:pt x="4" y="184"/>
                  </a:lnTo>
                  <a:cubicBezTo>
                    <a:pt x="4" y="183"/>
                    <a:pt x="4" y="183"/>
                    <a:pt x="3" y="182"/>
                  </a:cubicBezTo>
                  <a:lnTo>
                    <a:pt x="0" y="153"/>
                  </a:lnTo>
                  <a:cubicBezTo>
                    <a:pt x="0" y="153"/>
                    <a:pt x="0" y="152"/>
                    <a:pt x="0" y="152"/>
                  </a:cubicBezTo>
                  <a:lnTo>
                    <a:pt x="3" y="123"/>
                  </a:lnTo>
                  <a:cubicBezTo>
                    <a:pt x="4" y="122"/>
                    <a:pt x="4" y="121"/>
                    <a:pt x="4" y="121"/>
                  </a:cubicBezTo>
                  <a:lnTo>
                    <a:pt x="13" y="94"/>
                  </a:lnTo>
                  <a:cubicBezTo>
                    <a:pt x="13" y="93"/>
                    <a:pt x="13" y="92"/>
                    <a:pt x="14" y="92"/>
                  </a:cubicBezTo>
                  <a:lnTo>
                    <a:pt x="47" y="46"/>
                  </a:lnTo>
                  <a:cubicBezTo>
                    <a:pt x="48" y="45"/>
                    <a:pt x="48" y="44"/>
                    <a:pt x="49" y="44"/>
                  </a:cubicBezTo>
                  <a:lnTo>
                    <a:pt x="97" y="13"/>
                  </a:lnTo>
                  <a:cubicBezTo>
                    <a:pt x="98" y="12"/>
                    <a:pt x="99" y="12"/>
                    <a:pt x="99" y="12"/>
                  </a:cubicBezTo>
                  <a:lnTo>
                    <a:pt x="128" y="4"/>
                  </a:lnTo>
                  <a:cubicBezTo>
                    <a:pt x="129" y="4"/>
                    <a:pt x="129" y="4"/>
                    <a:pt x="130" y="3"/>
                  </a:cubicBezTo>
                  <a:lnTo>
                    <a:pt x="160" y="0"/>
                  </a:lnTo>
                  <a:cubicBezTo>
                    <a:pt x="160" y="0"/>
                    <a:pt x="161" y="0"/>
                    <a:pt x="161" y="0"/>
                  </a:cubicBezTo>
                  <a:lnTo>
                    <a:pt x="192" y="3"/>
                  </a:lnTo>
                  <a:cubicBezTo>
                    <a:pt x="193" y="4"/>
                    <a:pt x="193" y="4"/>
                    <a:pt x="194" y="4"/>
                  </a:cubicBezTo>
                  <a:lnTo>
                    <a:pt x="222" y="12"/>
                  </a:lnTo>
                  <a:cubicBezTo>
                    <a:pt x="222" y="12"/>
                    <a:pt x="223" y="12"/>
                    <a:pt x="224" y="13"/>
                  </a:cubicBezTo>
                  <a:lnTo>
                    <a:pt x="273" y="44"/>
                  </a:lnTo>
                  <a:cubicBezTo>
                    <a:pt x="274" y="44"/>
                    <a:pt x="274" y="45"/>
                    <a:pt x="275" y="46"/>
                  </a:cubicBezTo>
                  <a:lnTo>
                    <a:pt x="307" y="92"/>
                  </a:lnTo>
                  <a:cubicBezTo>
                    <a:pt x="307" y="93"/>
                    <a:pt x="308" y="93"/>
                    <a:pt x="308" y="94"/>
                  </a:cubicBezTo>
                  <a:lnTo>
                    <a:pt x="317" y="121"/>
                  </a:lnTo>
                  <a:cubicBezTo>
                    <a:pt x="317" y="121"/>
                    <a:pt x="317" y="122"/>
                    <a:pt x="317" y="123"/>
                  </a:cubicBezTo>
                  <a:lnTo>
                    <a:pt x="320" y="152"/>
                  </a:lnTo>
                  <a:cubicBezTo>
                    <a:pt x="320" y="152"/>
                    <a:pt x="320" y="153"/>
                    <a:pt x="320" y="153"/>
                  </a:cubicBezTo>
                  <a:lnTo>
                    <a:pt x="317" y="182"/>
                  </a:lnTo>
                  <a:close/>
                </a:path>
              </a:pathLst>
            </a:custGeom>
            <a:solidFill>
              <a:srgbClr val="1A171B"/>
            </a:solidFill>
            <a:ln w="0" cap="flat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Freeform 15"/>
            <p:cNvSpPr>
              <a:spLocks noEditPoints="1"/>
            </p:cNvSpPr>
            <p:nvPr/>
          </p:nvSpPr>
          <p:spPr bwMode="auto">
            <a:xfrm>
              <a:off x="2940" y="1728"/>
              <a:ext cx="102" cy="108"/>
            </a:xfrm>
            <a:custGeom>
              <a:avLst/>
              <a:gdLst/>
              <a:ahLst/>
              <a:cxnLst>
                <a:cxn ang="0">
                  <a:pos x="257" y="146"/>
                </a:cxn>
                <a:cxn ang="0">
                  <a:pos x="248" y="96"/>
                </a:cxn>
                <a:cxn ang="0">
                  <a:pos x="223" y="55"/>
                </a:cxn>
                <a:cxn ang="0">
                  <a:pos x="185" y="27"/>
                </a:cxn>
                <a:cxn ang="0">
                  <a:pos x="138" y="16"/>
                </a:cxn>
                <a:cxn ang="0">
                  <a:pos x="91" y="26"/>
                </a:cxn>
                <a:cxn ang="0">
                  <a:pos x="53" y="53"/>
                </a:cxn>
                <a:cxn ang="0">
                  <a:pos x="26" y="93"/>
                </a:cxn>
                <a:cxn ang="0">
                  <a:pos x="16" y="143"/>
                </a:cxn>
                <a:cxn ang="0">
                  <a:pos x="25" y="193"/>
                </a:cxn>
                <a:cxn ang="0">
                  <a:pos x="51" y="235"/>
                </a:cxn>
                <a:cxn ang="0">
                  <a:pos x="88" y="262"/>
                </a:cxn>
                <a:cxn ang="0">
                  <a:pos x="135" y="273"/>
                </a:cxn>
                <a:cxn ang="0">
                  <a:pos x="182" y="263"/>
                </a:cxn>
                <a:cxn ang="0">
                  <a:pos x="221" y="237"/>
                </a:cxn>
                <a:cxn ang="0">
                  <a:pos x="247" y="196"/>
                </a:cxn>
                <a:cxn ang="0">
                  <a:pos x="262" y="199"/>
                </a:cxn>
                <a:cxn ang="0">
                  <a:pos x="234" y="246"/>
                </a:cxn>
                <a:cxn ang="0">
                  <a:pos x="191" y="276"/>
                </a:cxn>
                <a:cxn ang="0">
                  <a:pos x="138" y="288"/>
                </a:cxn>
                <a:cxn ang="0">
                  <a:pos x="85" y="277"/>
                </a:cxn>
                <a:cxn ang="0">
                  <a:pos x="42" y="248"/>
                </a:cxn>
                <a:cxn ang="0">
                  <a:pos x="12" y="202"/>
                </a:cxn>
                <a:cxn ang="0">
                  <a:pos x="1" y="146"/>
                </a:cxn>
                <a:cxn ang="0">
                  <a:pos x="11" y="90"/>
                </a:cxn>
                <a:cxn ang="0">
                  <a:pos x="40" y="44"/>
                </a:cxn>
                <a:cxn ang="0">
                  <a:pos x="82" y="13"/>
                </a:cxn>
                <a:cxn ang="0">
                  <a:pos x="135" y="1"/>
                </a:cxn>
                <a:cxn ang="0">
                  <a:pos x="188" y="12"/>
                </a:cxn>
                <a:cxn ang="0">
                  <a:pos x="232" y="42"/>
                </a:cxn>
                <a:cxn ang="0">
                  <a:pos x="261" y="87"/>
                </a:cxn>
                <a:cxn ang="0">
                  <a:pos x="272" y="143"/>
                </a:cxn>
                <a:cxn ang="0">
                  <a:pos x="262" y="199"/>
                </a:cxn>
              </a:cxnLst>
              <a:rect l="0" t="0" r="r" b="b"/>
              <a:pathLst>
                <a:path w="273" h="289">
                  <a:moveTo>
                    <a:pt x="257" y="143"/>
                  </a:moveTo>
                  <a:lnTo>
                    <a:pt x="257" y="146"/>
                  </a:lnTo>
                  <a:lnTo>
                    <a:pt x="247" y="93"/>
                  </a:lnTo>
                  <a:lnTo>
                    <a:pt x="248" y="96"/>
                  </a:lnTo>
                  <a:lnTo>
                    <a:pt x="221" y="53"/>
                  </a:lnTo>
                  <a:lnTo>
                    <a:pt x="223" y="55"/>
                  </a:lnTo>
                  <a:lnTo>
                    <a:pt x="182" y="26"/>
                  </a:lnTo>
                  <a:lnTo>
                    <a:pt x="185" y="27"/>
                  </a:lnTo>
                  <a:lnTo>
                    <a:pt x="135" y="16"/>
                  </a:lnTo>
                  <a:lnTo>
                    <a:pt x="138" y="16"/>
                  </a:lnTo>
                  <a:lnTo>
                    <a:pt x="88" y="27"/>
                  </a:lnTo>
                  <a:lnTo>
                    <a:pt x="91" y="26"/>
                  </a:lnTo>
                  <a:lnTo>
                    <a:pt x="51" y="55"/>
                  </a:lnTo>
                  <a:lnTo>
                    <a:pt x="53" y="53"/>
                  </a:lnTo>
                  <a:lnTo>
                    <a:pt x="25" y="96"/>
                  </a:lnTo>
                  <a:lnTo>
                    <a:pt x="26" y="93"/>
                  </a:lnTo>
                  <a:lnTo>
                    <a:pt x="16" y="146"/>
                  </a:lnTo>
                  <a:lnTo>
                    <a:pt x="16" y="143"/>
                  </a:lnTo>
                  <a:lnTo>
                    <a:pt x="26" y="196"/>
                  </a:lnTo>
                  <a:lnTo>
                    <a:pt x="25" y="193"/>
                  </a:lnTo>
                  <a:lnTo>
                    <a:pt x="53" y="237"/>
                  </a:lnTo>
                  <a:lnTo>
                    <a:pt x="51" y="235"/>
                  </a:lnTo>
                  <a:lnTo>
                    <a:pt x="91" y="263"/>
                  </a:lnTo>
                  <a:lnTo>
                    <a:pt x="88" y="262"/>
                  </a:lnTo>
                  <a:lnTo>
                    <a:pt x="138" y="273"/>
                  </a:lnTo>
                  <a:lnTo>
                    <a:pt x="135" y="273"/>
                  </a:lnTo>
                  <a:lnTo>
                    <a:pt x="185" y="262"/>
                  </a:lnTo>
                  <a:lnTo>
                    <a:pt x="182" y="263"/>
                  </a:lnTo>
                  <a:lnTo>
                    <a:pt x="223" y="235"/>
                  </a:lnTo>
                  <a:lnTo>
                    <a:pt x="221" y="237"/>
                  </a:lnTo>
                  <a:lnTo>
                    <a:pt x="248" y="193"/>
                  </a:lnTo>
                  <a:lnTo>
                    <a:pt x="247" y="196"/>
                  </a:lnTo>
                  <a:lnTo>
                    <a:pt x="257" y="143"/>
                  </a:lnTo>
                  <a:close/>
                  <a:moveTo>
                    <a:pt x="262" y="199"/>
                  </a:moveTo>
                  <a:cubicBezTo>
                    <a:pt x="262" y="200"/>
                    <a:pt x="262" y="201"/>
                    <a:pt x="261" y="202"/>
                  </a:cubicBezTo>
                  <a:lnTo>
                    <a:pt x="234" y="246"/>
                  </a:lnTo>
                  <a:cubicBezTo>
                    <a:pt x="234" y="247"/>
                    <a:pt x="233" y="247"/>
                    <a:pt x="232" y="248"/>
                  </a:cubicBezTo>
                  <a:lnTo>
                    <a:pt x="191" y="276"/>
                  </a:lnTo>
                  <a:cubicBezTo>
                    <a:pt x="190" y="277"/>
                    <a:pt x="189" y="277"/>
                    <a:pt x="188" y="277"/>
                  </a:cubicBezTo>
                  <a:lnTo>
                    <a:pt x="138" y="288"/>
                  </a:lnTo>
                  <a:cubicBezTo>
                    <a:pt x="137" y="289"/>
                    <a:pt x="136" y="289"/>
                    <a:pt x="135" y="288"/>
                  </a:cubicBezTo>
                  <a:lnTo>
                    <a:pt x="85" y="277"/>
                  </a:lnTo>
                  <a:cubicBezTo>
                    <a:pt x="84" y="277"/>
                    <a:pt x="83" y="277"/>
                    <a:pt x="82" y="276"/>
                  </a:cubicBezTo>
                  <a:lnTo>
                    <a:pt x="42" y="248"/>
                  </a:lnTo>
                  <a:cubicBezTo>
                    <a:pt x="41" y="247"/>
                    <a:pt x="40" y="247"/>
                    <a:pt x="40" y="246"/>
                  </a:cubicBezTo>
                  <a:lnTo>
                    <a:pt x="12" y="202"/>
                  </a:lnTo>
                  <a:cubicBezTo>
                    <a:pt x="11" y="201"/>
                    <a:pt x="11" y="200"/>
                    <a:pt x="11" y="199"/>
                  </a:cubicBezTo>
                  <a:lnTo>
                    <a:pt x="1" y="146"/>
                  </a:lnTo>
                  <a:cubicBezTo>
                    <a:pt x="0" y="145"/>
                    <a:pt x="0" y="144"/>
                    <a:pt x="1" y="143"/>
                  </a:cubicBezTo>
                  <a:lnTo>
                    <a:pt x="11" y="90"/>
                  </a:lnTo>
                  <a:cubicBezTo>
                    <a:pt x="11" y="89"/>
                    <a:pt x="11" y="88"/>
                    <a:pt x="12" y="87"/>
                  </a:cubicBezTo>
                  <a:lnTo>
                    <a:pt x="40" y="44"/>
                  </a:lnTo>
                  <a:cubicBezTo>
                    <a:pt x="40" y="43"/>
                    <a:pt x="41" y="43"/>
                    <a:pt x="42" y="42"/>
                  </a:cubicBezTo>
                  <a:lnTo>
                    <a:pt x="82" y="13"/>
                  </a:lnTo>
                  <a:cubicBezTo>
                    <a:pt x="83" y="12"/>
                    <a:pt x="84" y="12"/>
                    <a:pt x="85" y="12"/>
                  </a:cubicBezTo>
                  <a:lnTo>
                    <a:pt x="135" y="1"/>
                  </a:lnTo>
                  <a:cubicBezTo>
                    <a:pt x="136" y="0"/>
                    <a:pt x="137" y="0"/>
                    <a:pt x="138" y="1"/>
                  </a:cubicBezTo>
                  <a:lnTo>
                    <a:pt x="188" y="12"/>
                  </a:lnTo>
                  <a:cubicBezTo>
                    <a:pt x="189" y="12"/>
                    <a:pt x="190" y="12"/>
                    <a:pt x="191" y="13"/>
                  </a:cubicBezTo>
                  <a:lnTo>
                    <a:pt x="232" y="42"/>
                  </a:lnTo>
                  <a:cubicBezTo>
                    <a:pt x="233" y="43"/>
                    <a:pt x="234" y="43"/>
                    <a:pt x="234" y="44"/>
                  </a:cubicBezTo>
                  <a:lnTo>
                    <a:pt x="261" y="87"/>
                  </a:lnTo>
                  <a:cubicBezTo>
                    <a:pt x="262" y="88"/>
                    <a:pt x="262" y="89"/>
                    <a:pt x="262" y="90"/>
                  </a:cubicBezTo>
                  <a:lnTo>
                    <a:pt x="272" y="143"/>
                  </a:lnTo>
                  <a:cubicBezTo>
                    <a:pt x="273" y="144"/>
                    <a:pt x="273" y="145"/>
                    <a:pt x="272" y="146"/>
                  </a:cubicBezTo>
                  <a:lnTo>
                    <a:pt x="262" y="199"/>
                  </a:lnTo>
                  <a:close/>
                </a:path>
              </a:pathLst>
            </a:custGeom>
            <a:solidFill>
              <a:srgbClr val="1A171B"/>
            </a:solidFill>
            <a:ln w="0" cap="flat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97" name="Text Box 44"/>
          <p:cNvSpPr txBox="1">
            <a:spLocks noChangeArrowheads="1"/>
          </p:cNvSpPr>
          <p:nvPr/>
        </p:nvSpPr>
        <p:spPr bwMode="auto">
          <a:xfrm>
            <a:off x="6903056" y="3338286"/>
            <a:ext cx="66669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Pear </a:t>
            </a:r>
          </a:p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Review </a:t>
            </a:r>
            <a:endParaRPr lang="en-US" sz="8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110" name="Text Box 44"/>
          <p:cNvSpPr txBox="1">
            <a:spLocks noChangeArrowheads="1"/>
          </p:cNvSpPr>
          <p:nvPr/>
        </p:nvSpPr>
        <p:spPr bwMode="auto">
          <a:xfrm>
            <a:off x="7092280" y="4680480"/>
            <a:ext cx="151216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Continuous Integration (CI)</a:t>
            </a:r>
          </a:p>
        </p:txBody>
      </p:sp>
      <p:grpSp>
        <p:nvGrpSpPr>
          <p:cNvPr id="24" name="Group 11"/>
          <p:cNvGrpSpPr>
            <a:grpSpLocks/>
          </p:cNvGrpSpPr>
          <p:nvPr/>
        </p:nvGrpSpPr>
        <p:grpSpPr bwMode="auto">
          <a:xfrm>
            <a:off x="3535122" y="4944615"/>
            <a:ext cx="440843" cy="796008"/>
            <a:chOff x="975" y="845"/>
            <a:chExt cx="414" cy="889"/>
          </a:xfrm>
        </p:grpSpPr>
        <p:pic>
          <p:nvPicPr>
            <p:cNvPr id="114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5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6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7" name="Text Box 44"/>
          <p:cNvSpPr txBox="1">
            <a:spLocks noChangeArrowheads="1"/>
          </p:cNvSpPr>
          <p:nvPr/>
        </p:nvSpPr>
        <p:spPr bwMode="auto">
          <a:xfrm>
            <a:off x="3202075" y="5672585"/>
            <a:ext cx="1379974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Review of </a:t>
            </a:r>
            <a:r>
              <a:rPr lang="en-US" sz="1000" b="1" dirty="0" err="1">
                <a:solidFill>
                  <a:srgbClr val="40444B"/>
                </a:solidFill>
                <a:latin typeface="+mn-lt"/>
                <a:ea typeface="+mn-ea"/>
              </a:rPr>
              <a:t>DoD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(Definition of Done)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 flipV="1">
            <a:off x="750277" y="2278744"/>
            <a:ext cx="509117" cy="275771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31200" y="2358120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" name="TextBox 120"/>
          <p:cNvSpPr txBox="1"/>
          <p:nvPr/>
        </p:nvSpPr>
        <p:spPr>
          <a:xfrm>
            <a:off x="597686" y="2643925"/>
            <a:ext cx="1117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800" b="1" dirty="0">
                <a:solidFill>
                  <a:srgbClr val="40444B"/>
                </a:solidFill>
                <a:latin typeface="+mn-lt"/>
                <a:ea typeface="+mn-ea"/>
              </a:rPr>
              <a:t>Validation of Acceptance criteria</a:t>
            </a:r>
          </a:p>
        </p:txBody>
      </p:sp>
      <p:sp>
        <p:nvSpPr>
          <p:cNvPr id="122" name="Text Box 44"/>
          <p:cNvSpPr txBox="1">
            <a:spLocks noChangeArrowheads="1"/>
          </p:cNvSpPr>
          <p:nvPr/>
        </p:nvSpPr>
        <p:spPr bwMode="auto">
          <a:xfrm>
            <a:off x="-13395" y="1959428"/>
            <a:ext cx="1192404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rgbClr val="40444B"/>
                </a:solidFill>
                <a:latin typeface="+mn-lt"/>
                <a:ea typeface="+mn-ea"/>
              </a:rPr>
              <a:t>PO, BA</a:t>
            </a:r>
            <a:r>
              <a:rPr lang="en-US" sz="1050" b="1" dirty="0">
                <a:solidFill>
                  <a:srgbClr val="40444B"/>
                </a:solidFill>
                <a:latin typeface="+mn-lt"/>
              </a:rPr>
              <a:t>,</a:t>
            </a:r>
            <a:r>
              <a:rPr lang="en-US" sz="1050" b="1" dirty="0">
                <a:solidFill>
                  <a:srgbClr val="40444B"/>
                </a:solidFill>
                <a:latin typeface="+mn-lt"/>
                <a:ea typeface="+mn-ea"/>
              </a:rPr>
              <a:t> Test Lead</a:t>
            </a:r>
            <a:endParaRPr lang="en-US" sz="8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pic>
        <p:nvPicPr>
          <p:cNvPr id="123" name="Picture 2" descr="D:\Project Data\MJ's Data\Assets\Pics And Logos\Human\SuccessfullDeveloper_0002.jpg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357" y="5053392"/>
            <a:ext cx="756063" cy="614301"/>
          </a:xfrm>
          <a:prstGeom prst="rect">
            <a:avLst/>
          </a:prstGeom>
          <a:noFill/>
        </p:spPr>
      </p:pic>
      <p:pic>
        <p:nvPicPr>
          <p:cNvPr id="124" name="Picture 123" descr="Yellow User s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193" y="2248356"/>
            <a:ext cx="374091" cy="49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itle 1"/>
          <p:cNvSpPr>
            <a:spLocks noGrp="1"/>
          </p:cNvSpPr>
          <p:nvPr>
            <p:ph type="title"/>
          </p:nvPr>
        </p:nvSpPr>
        <p:spPr>
          <a:xfrm>
            <a:off x="0" y="-1815"/>
            <a:ext cx="9144000" cy="754743"/>
          </a:xfrm>
        </p:spPr>
        <p:txBody>
          <a:bodyPr/>
          <a:lstStyle/>
          <a:p>
            <a:pPr algn="l"/>
            <a:r>
              <a:rPr lang="en-US" sz="2800" dirty="0"/>
              <a:t>   	Agile Engineering Practices</a:t>
            </a:r>
          </a:p>
        </p:txBody>
      </p:sp>
    </p:spTree>
    <p:extLst>
      <p:ext uri="{BB962C8B-B14F-4D97-AF65-F5344CB8AC3E}">
        <p14:creationId xmlns:p14="http://schemas.microsoft.com/office/powerpoint/2010/main" val="380696841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/>
          <p:cNvSpPr/>
          <p:nvPr/>
        </p:nvSpPr>
        <p:spPr>
          <a:xfrm>
            <a:off x="49327" y="1387439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Project Management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968869" y="1121544"/>
            <a:ext cx="0" cy="5320154"/>
          </a:xfrm>
          <a:prstGeom prst="line">
            <a:avLst/>
          </a:prstGeom>
          <a:ln w="254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1968863" y="1929753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 descr="D:\Users\jsodani\Desktop\tool logos\150px-JIRA_logo_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2263" y="1223916"/>
            <a:ext cx="1058008" cy="573088"/>
          </a:xfrm>
          <a:prstGeom prst="rect">
            <a:avLst/>
          </a:prstGeom>
          <a:noFill/>
        </p:spPr>
      </p:pic>
      <p:pic>
        <p:nvPicPr>
          <p:cNvPr id="7" name="Picture 6"/>
          <p:cNvPicPr/>
          <p:nvPr/>
        </p:nvPicPr>
        <p:blipFill>
          <a:blip r:embed="rId3" cstate="print"/>
          <a:srcRect l="45114" t="54474" r="50820" b="44236"/>
          <a:stretch>
            <a:fillRect/>
          </a:stretch>
        </p:blipFill>
        <p:spPr bwMode="auto">
          <a:xfrm>
            <a:off x="3508171" y="1365824"/>
            <a:ext cx="1160586" cy="342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 descr="D:\Users\mudjain\Desktop\Pics\download (11)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16478" y="2163196"/>
            <a:ext cx="770153" cy="347638"/>
          </a:xfrm>
          <a:prstGeom prst="rect">
            <a:avLst/>
          </a:prstGeom>
          <a:noFill/>
        </p:spPr>
      </p:pic>
      <p:pic>
        <p:nvPicPr>
          <p:cNvPr id="10" name="Picture 3" descr="D:\Users\jsodani\Desktop\tool logos\perforce.bm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83803" y="2088127"/>
            <a:ext cx="930035" cy="453737"/>
          </a:xfrm>
          <a:prstGeom prst="rect">
            <a:avLst/>
          </a:prstGeom>
          <a:noFill/>
        </p:spPr>
      </p:pic>
      <p:pic>
        <p:nvPicPr>
          <p:cNvPr id="11" name="Picture 2" descr="D:\Users\jsodani\Desktop\tool logos\svn-square.jpg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43050" y="2204225"/>
            <a:ext cx="379801" cy="27824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702629" y="2235206"/>
            <a:ext cx="492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SVN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1975564" y="2571019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973125" y="3205035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7" descr="D:\Users\jsodani\Desktop\tool logos\maven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60182" y="2682362"/>
            <a:ext cx="857590" cy="414074"/>
          </a:xfrm>
          <a:prstGeom prst="rect">
            <a:avLst/>
          </a:prstGeom>
          <a:noFill/>
        </p:spPr>
      </p:pic>
      <p:pic>
        <p:nvPicPr>
          <p:cNvPr id="21" name="Picture 3" descr="D:\Users\jsodani\Desktop\tool logos\Gradle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45886" y="2787521"/>
            <a:ext cx="1011086" cy="262512"/>
          </a:xfrm>
          <a:prstGeom prst="rect">
            <a:avLst/>
          </a:prstGeom>
          <a:noFill/>
        </p:spPr>
      </p:pic>
      <p:pic>
        <p:nvPicPr>
          <p:cNvPr id="22" name="Picture 3" descr="D:\Users\jsodani\Desktop\tool logos\230px-Jenkins_logo_with_title_svg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100422" y="3339152"/>
            <a:ext cx="914085" cy="340418"/>
          </a:xfrm>
          <a:prstGeom prst="rect">
            <a:avLst/>
          </a:prstGeom>
          <a:noFill/>
        </p:spPr>
      </p:pic>
      <p:pic>
        <p:nvPicPr>
          <p:cNvPr id="23" name="Picture 22" descr="D:\Users\mudjain\Desktop\Pics\bamboo_logo_landing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40115" y="3416642"/>
            <a:ext cx="1017287" cy="315726"/>
          </a:xfrm>
          <a:prstGeom prst="rect">
            <a:avLst/>
          </a:prstGeom>
          <a:noFill/>
        </p:spPr>
      </p:pic>
      <p:pic>
        <p:nvPicPr>
          <p:cNvPr id="24" name="Picture 4" descr="D:\Users\mudjain\Desktop\images (7)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03167" y="3401015"/>
            <a:ext cx="1258899" cy="304986"/>
          </a:xfrm>
          <a:prstGeom prst="rect">
            <a:avLst/>
          </a:prstGeom>
          <a:noFill/>
        </p:spPr>
      </p:pic>
      <p:pic>
        <p:nvPicPr>
          <p:cNvPr id="25" name="Picture 8" descr="D:\Users\jsodani\Desktop\tool logos\nexus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852761" y="3995191"/>
            <a:ext cx="645893" cy="296679"/>
          </a:xfrm>
          <a:prstGeom prst="rect">
            <a:avLst/>
          </a:prstGeom>
          <a:noFill/>
        </p:spPr>
      </p:pic>
      <p:pic>
        <p:nvPicPr>
          <p:cNvPr id="26" name="Picture 2" descr="D:\Users\mudjain\Desktop\Pics\download (3)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766610" y="4002903"/>
            <a:ext cx="1231989" cy="265339"/>
          </a:xfrm>
          <a:prstGeom prst="rect">
            <a:avLst/>
          </a:prstGeom>
          <a:noFill/>
        </p:spPr>
      </p:pic>
      <p:pic>
        <p:nvPicPr>
          <p:cNvPr id="27" name="Picture 3" descr="D:\Users\mudjain\Desktop\Pics\download (13)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113350" y="3886911"/>
            <a:ext cx="515075" cy="526596"/>
          </a:xfrm>
          <a:prstGeom prst="rect">
            <a:avLst/>
          </a:prstGeom>
          <a:noFill/>
        </p:spPr>
      </p:pic>
      <p:cxnSp>
        <p:nvCxnSpPr>
          <p:cNvPr id="28" name="Straight Connector 27"/>
          <p:cNvCxnSpPr/>
          <p:nvPr/>
        </p:nvCxnSpPr>
        <p:spPr>
          <a:xfrm flipH="1">
            <a:off x="1962167" y="3869336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968868" y="4533040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966429" y="5198061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7" descr="D:\Users\jsodani\Desktop\tool logos\sonar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02051" y="4568088"/>
            <a:ext cx="905608" cy="342900"/>
          </a:xfrm>
          <a:prstGeom prst="rect">
            <a:avLst/>
          </a:prstGeom>
          <a:noFill/>
        </p:spPr>
      </p:pic>
      <p:pic>
        <p:nvPicPr>
          <p:cNvPr id="32" name="Picture 4" descr="D:\Users\jsodani\Desktop\tool logos\cast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140263" y="4650162"/>
            <a:ext cx="658860" cy="304335"/>
          </a:xfrm>
          <a:prstGeom prst="rect">
            <a:avLst/>
          </a:prstGeom>
          <a:noFill/>
        </p:spPr>
      </p:pic>
      <p:pic>
        <p:nvPicPr>
          <p:cNvPr id="33" name="Picture 6" descr="D:\Users\jsodani\Desktop\tool logos\pmd_logo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179028" y="4585383"/>
            <a:ext cx="642651" cy="328211"/>
          </a:xfrm>
          <a:prstGeom prst="rect">
            <a:avLst/>
          </a:prstGeom>
          <a:noFill/>
        </p:spPr>
      </p:pic>
      <p:sp>
        <p:nvSpPr>
          <p:cNvPr id="34" name="Pentagon 33"/>
          <p:cNvSpPr/>
          <p:nvPr/>
        </p:nvSpPr>
        <p:spPr>
          <a:xfrm>
            <a:off x="42631" y="2021251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SCM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(code repository)</a:t>
            </a:r>
          </a:p>
        </p:txBody>
      </p:sp>
      <p:sp>
        <p:nvSpPr>
          <p:cNvPr id="35" name="Pentagon 34"/>
          <p:cNvSpPr/>
          <p:nvPr/>
        </p:nvSpPr>
        <p:spPr>
          <a:xfrm>
            <a:off x="56029" y="2655063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6" name="Pentagon 35"/>
          <p:cNvSpPr/>
          <p:nvPr/>
        </p:nvSpPr>
        <p:spPr>
          <a:xfrm>
            <a:off x="42631" y="3288875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Continuous Integration</a:t>
            </a:r>
          </a:p>
        </p:txBody>
      </p:sp>
      <p:sp>
        <p:nvSpPr>
          <p:cNvPr id="37" name="Pentagon 36"/>
          <p:cNvSpPr/>
          <p:nvPr/>
        </p:nvSpPr>
        <p:spPr>
          <a:xfrm>
            <a:off x="56029" y="3922687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Artifact management</a:t>
            </a:r>
          </a:p>
        </p:txBody>
      </p:sp>
      <p:sp>
        <p:nvSpPr>
          <p:cNvPr id="38" name="Pentagon 37"/>
          <p:cNvSpPr/>
          <p:nvPr/>
        </p:nvSpPr>
        <p:spPr>
          <a:xfrm>
            <a:off x="76128" y="4556499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Code quality &amp; review</a:t>
            </a:r>
          </a:p>
        </p:txBody>
      </p:sp>
      <p:pic>
        <p:nvPicPr>
          <p:cNvPr id="39" name="Picture 2" descr="D:\Users\mudjain\Desktop\images (2).jpg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059"/>
          <a:stretch>
            <a:fillRect/>
          </a:stretch>
        </p:blipFill>
        <p:spPr bwMode="auto">
          <a:xfrm>
            <a:off x="2256295" y="5278565"/>
            <a:ext cx="624491" cy="571204"/>
          </a:xfrm>
          <a:prstGeom prst="rect">
            <a:avLst/>
          </a:prstGeom>
          <a:noFill/>
        </p:spPr>
      </p:pic>
      <p:pic>
        <p:nvPicPr>
          <p:cNvPr id="40" name="Picture 1" descr="D:\Users\jsodani\Desktop\tool logos\JUnit.bmp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265082" y="5406795"/>
            <a:ext cx="648765" cy="323563"/>
          </a:xfrm>
          <a:prstGeom prst="rect">
            <a:avLst/>
          </a:prstGeom>
          <a:noFill/>
        </p:spPr>
      </p:pic>
      <p:pic>
        <p:nvPicPr>
          <p:cNvPr id="41" name="Picture 4" descr="D:\Users\jsodani\Desktop\tool logos\testNG.jpg"/>
          <p:cNvPicPr>
            <a:picLocks noChangeAspect="1" noChangeArrowheads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62679" y="5228313"/>
            <a:ext cx="666582" cy="449262"/>
          </a:xfrm>
          <a:prstGeom prst="rect">
            <a:avLst/>
          </a:prstGeom>
          <a:noFill/>
        </p:spPr>
      </p:pic>
      <p:sp>
        <p:nvSpPr>
          <p:cNvPr id="42" name="Pentagon 41"/>
          <p:cNvSpPr/>
          <p:nvPr/>
        </p:nvSpPr>
        <p:spPr>
          <a:xfrm>
            <a:off x="121187" y="5190311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Unit and Automation Testing</a:t>
            </a: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0" y="-1815"/>
            <a:ext cx="9144000" cy="754743"/>
          </a:xfrm>
        </p:spPr>
        <p:txBody>
          <a:bodyPr/>
          <a:lstStyle/>
          <a:p>
            <a:pPr algn="l"/>
            <a:r>
              <a:rPr lang="en-US" sz="2800" dirty="0"/>
              <a:t>  	 Agile Engineering Practices:  Suggested Tools </a:t>
            </a:r>
          </a:p>
        </p:txBody>
      </p:sp>
      <p:sp>
        <p:nvSpPr>
          <p:cNvPr id="44" name="Pentagon 43"/>
          <p:cNvSpPr/>
          <p:nvPr/>
        </p:nvSpPr>
        <p:spPr>
          <a:xfrm>
            <a:off x="133972" y="5824122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Rapid Prototyping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2043160" y="5863096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8770" name="Picture 3" descr="image00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294" y="5936209"/>
            <a:ext cx="661478" cy="35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830487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126997"/>
            <a:ext cx="9144000" cy="949703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>
            <a:solidFill>
              <a:schemeClr val="accent3">
                <a:lumMod val="20000"/>
                <a:lumOff val="80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8845" y="1882678"/>
            <a:ext cx="6731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2016…</a:t>
            </a:r>
          </a:p>
        </p:txBody>
      </p:sp>
      <p:grpSp>
        <p:nvGrpSpPr>
          <p:cNvPr id="2" name="Group 4"/>
          <p:cNvGrpSpPr/>
          <p:nvPr/>
        </p:nvGrpSpPr>
        <p:grpSpPr>
          <a:xfrm>
            <a:off x="1155684" y="1999084"/>
            <a:ext cx="7817545" cy="230832"/>
            <a:chOff x="104172" y="2583947"/>
            <a:chExt cx="9614901" cy="291643"/>
          </a:xfrm>
        </p:grpSpPr>
        <p:sp>
          <p:nvSpPr>
            <p:cNvPr id="6" name="Rectangle 5"/>
            <p:cNvSpPr/>
            <p:nvPr/>
          </p:nvSpPr>
          <p:spPr>
            <a:xfrm>
              <a:off x="115743" y="2673756"/>
              <a:ext cx="5243335" cy="16204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000" dirty="0" err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370653" y="2675686"/>
              <a:ext cx="4328933" cy="171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000" dirty="0" err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979452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852836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726220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99604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72988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041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Feb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219756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093140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966524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839908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06068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713293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346372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7422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March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442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April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25898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May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95947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June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775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July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36048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August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06097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September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08772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October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577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November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839397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December</a:t>
              </a:r>
            </a:p>
          </p:txBody>
        </p:sp>
      </p:grpSp>
      <p:sp>
        <p:nvSpPr>
          <p:cNvPr id="39" name="5-Point Star 38"/>
          <p:cNvSpPr/>
          <p:nvPr/>
        </p:nvSpPr>
        <p:spPr>
          <a:xfrm>
            <a:off x="2012764" y="255919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53683" y="3356633"/>
            <a:ext cx="941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Readiness and Maturity Assessment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22335" y="3358557"/>
            <a:ext cx="1218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Achieve Continuous Integration for Pilot Team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Auto code quality tool (Sonar) set up for Pilot Projects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JIRA for Scrum management</a:t>
            </a:r>
          </a:p>
        </p:txBody>
      </p:sp>
      <p:sp>
        <p:nvSpPr>
          <p:cNvPr id="47" name="5-Point Star 46"/>
          <p:cNvSpPr/>
          <p:nvPr/>
        </p:nvSpPr>
        <p:spPr>
          <a:xfrm>
            <a:off x="2764338" y="43762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425427" y="3429088"/>
            <a:ext cx="159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20% decrease in technical debt</a:t>
            </a:r>
          </a:p>
          <a:p>
            <a:pPr>
              <a:buFont typeface="Arial" pitchFamily="34" charset="0"/>
              <a:buChar char="•"/>
            </a:pPr>
            <a:r>
              <a:rPr lang="en-US" sz="600" b="1">
                <a:solidFill>
                  <a:srgbClr val="00B050"/>
                </a:solidFill>
              </a:rPr>
              <a:t>40</a:t>
            </a:r>
            <a:r>
              <a:rPr lang="en-US" sz="600" b="1" dirty="0">
                <a:solidFill>
                  <a:srgbClr val="00B050"/>
                </a:solidFill>
              </a:rPr>
              <a:t>% functional automation of new development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2324723"/>
            <a:ext cx="9144000" cy="751853"/>
          </a:xfrm>
          <a:prstGeom prst="rect">
            <a:avLst/>
          </a:prstGeom>
          <a:solidFill>
            <a:schemeClr val="accent5">
              <a:lumMod val="20000"/>
              <a:lumOff val="80000"/>
              <a:alpha val="48000"/>
            </a:schemeClr>
          </a:solidFill>
          <a:ln>
            <a:solidFill>
              <a:schemeClr val="accent5">
                <a:lumMod val="20000"/>
                <a:lumOff val="8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0" y="2449827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Individual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1493371" y="2370856"/>
            <a:ext cx="4670037" cy="21042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Agile For Developers Trainings / Certifications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1" name="5-Point Star 60"/>
          <p:cNvSpPr/>
          <p:nvPr/>
        </p:nvSpPr>
        <p:spPr>
          <a:xfrm>
            <a:off x="5200261" y="253592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5-Point Star 61"/>
          <p:cNvSpPr/>
          <p:nvPr/>
        </p:nvSpPr>
        <p:spPr>
          <a:xfrm>
            <a:off x="3374945" y="25883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141458" y="3364338"/>
            <a:ext cx="1387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100% functional automation of new development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60% decrease in technical debt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Continuous delivery pipeline for all towers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0" y="2092934"/>
            <a:ext cx="1196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Agile Adoption For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1072343" y="2159306"/>
            <a:ext cx="0" cy="15047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661727" y="3411963"/>
            <a:ext cx="15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 40% decrease in technical debt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 60% functional automation of new development</a:t>
            </a:r>
          </a:p>
        </p:txBody>
      </p:sp>
      <p:sp>
        <p:nvSpPr>
          <p:cNvPr id="78" name="Rectangle 77"/>
          <p:cNvSpPr/>
          <p:nvPr/>
        </p:nvSpPr>
        <p:spPr>
          <a:xfrm>
            <a:off x="9906" y="4165768"/>
            <a:ext cx="9144000" cy="889318"/>
          </a:xfrm>
          <a:prstGeom prst="rect">
            <a:avLst/>
          </a:prstGeom>
          <a:solidFill>
            <a:schemeClr val="tx1">
              <a:lumMod val="20000"/>
              <a:lumOff val="80000"/>
              <a:alpha val="48000"/>
            </a:schemeClr>
          </a:solidFill>
          <a:ln>
            <a:solidFill>
              <a:schemeClr val="accent3">
                <a:lumMod val="20000"/>
                <a:lumOff val="80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906" y="4302255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Team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2367" y="4489380"/>
            <a:ext cx="14210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Scrum Ceremonies 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Requirement Management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-1983" y="3194661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Environment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479" y="3381786"/>
            <a:ext cx="142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Tools / Infrastructure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Automation / DevOps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297874" y="4461187"/>
            <a:ext cx="140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Product backlog manage over </a:t>
            </a:r>
            <a:r>
              <a:rPr lang="en-US" sz="600" b="1" dirty="0" err="1">
                <a:solidFill>
                  <a:srgbClr val="00B050"/>
                </a:solidFill>
              </a:rPr>
              <a:t>Jira</a:t>
            </a:r>
            <a:endParaRPr lang="en-US" sz="600" b="1" dirty="0">
              <a:solidFill>
                <a:srgbClr val="00B05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Scrum Team identify (for pilot)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Conducting regular Scrum ceremonies 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064074" y="2606083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50% resources are trained in agile engineering practices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70843" y="2606083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70% resources are trained in agile engineering practices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868820" y="2615608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100% resources are trained in agile engineering practices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476775" y="4509158"/>
            <a:ext cx="941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Readiness and Maturity Assessment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1458201" y="3170957"/>
            <a:ext cx="6173522" cy="17231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Strong Engineering Practices, Tools and DevOps Adoption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409297" y="3358558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Achieve TDD Approach for Pilot team/project 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-7106" y="2619786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Engineering Practices</a:t>
            </a:r>
          </a:p>
        </p:txBody>
      </p:sp>
      <p:sp>
        <p:nvSpPr>
          <p:cNvPr id="118" name="Rounded Rectangle 117"/>
          <p:cNvSpPr/>
          <p:nvPr/>
        </p:nvSpPr>
        <p:spPr>
          <a:xfrm>
            <a:off x="1466994" y="4228231"/>
            <a:ext cx="5566853" cy="18184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Scrum ceremonies in Place,  Scrum way of Requirement management and Estimations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9" name="5-Point Star 118"/>
          <p:cNvSpPr/>
          <p:nvPr/>
        </p:nvSpPr>
        <p:spPr>
          <a:xfrm>
            <a:off x="1801122" y="43790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0" name="5-Point Star 119"/>
          <p:cNvSpPr/>
          <p:nvPr/>
        </p:nvSpPr>
        <p:spPr>
          <a:xfrm>
            <a:off x="1783538" y="32455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572759" y="4461186"/>
            <a:ext cx="55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Achieve Estimation in story point</a:t>
            </a:r>
          </a:p>
        </p:txBody>
      </p:sp>
      <p:sp>
        <p:nvSpPr>
          <p:cNvPr id="122" name="5-Point Star 121"/>
          <p:cNvSpPr/>
          <p:nvPr/>
        </p:nvSpPr>
        <p:spPr>
          <a:xfrm>
            <a:off x="3585961" y="436954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038752" y="4451661"/>
            <a:ext cx="62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Achieve Sustainable Team velocity</a:t>
            </a:r>
          </a:p>
        </p:txBody>
      </p:sp>
      <p:sp>
        <p:nvSpPr>
          <p:cNvPr id="124" name="5-Point Star 123"/>
          <p:cNvSpPr/>
          <p:nvPr/>
        </p:nvSpPr>
        <p:spPr>
          <a:xfrm>
            <a:off x="4324515" y="436954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676989" y="4478763"/>
            <a:ext cx="695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10% Increased Team Velocity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705689" y="4497813"/>
            <a:ext cx="695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20% Increased Team Velocity</a:t>
            </a:r>
          </a:p>
        </p:txBody>
      </p:sp>
      <p:sp>
        <p:nvSpPr>
          <p:cNvPr id="127" name="5-Point Star 126"/>
          <p:cNvSpPr/>
          <p:nvPr/>
        </p:nvSpPr>
        <p:spPr>
          <a:xfrm>
            <a:off x="4983938" y="43790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8" name="5-Point Star 127"/>
          <p:cNvSpPr/>
          <p:nvPr/>
        </p:nvSpPr>
        <p:spPr>
          <a:xfrm>
            <a:off x="5924715" y="439812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9" name="5-Point Star 128"/>
          <p:cNvSpPr/>
          <p:nvPr/>
        </p:nvSpPr>
        <p:spPr>
          <a:xfrm>
            <a:off x="3330984" y="33122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0" name="5-Point Star 129"/>
          <p:cNvSpPr/>
          <p:nvPr/>
        </p:nvSpPr>
        <p:spPr>
          <a:xfrm>
            <a:off x="2328661" y="32455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1" name="5-Point Star 130"/>
          <p:cNvSpPr/>
          <p:nvPr/>
        </p:nvSpPr>
        <p:spPr>
          <a:xfrm>
            <a:off x="4597076" y="33217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2" name="5-Point Star 131"/>
          <p:cNvSpPr/>
          <p:nvPr/>
        </p:nvSpPr>
        <p:spPr>
          <a:xfrm>
            <a:off x="5696115" y="330274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4" name="Title 1"/>
          <p:cNvSpPr>
            <a:spLocks noGrp="1"/>
          </p:cNvSpPr>
          <p:nvPr>
            <p:ph type="title"/>
          </p:nvPr>
        </p:nvSpPr>
        <p:spPr>
          <a:xfrm>
            <a:off x="0" y="-1815"/>
            <a:ext cx="9144000" cy="754743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   	Agile Transformation - Road Map and Milestones 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10524" y="2999232"/>
            <a:ext cx="7533476" cy="85953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Thank You</a:t>
            </a:r>
            <a:br>
              <a:rPr lang="en-US" sz="44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7590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dirty="0">
                <a:sym typeface="Gill Sans" charset="0"/>
              </a:rPr>
              <a:t>Scrum has been used by:</a:t>
            </a:r>
          </a:p>
        </p:txBody>
      </p:sp>
      <p:sp>
        <p:nvSpPr>
          <p:cNvPr id="16386" name="Rectangle 2"/>
          <p:cNvSpPr>
            <a:spLocks/>
          </p:cNvSpPr>
          <p:nvPr/>
        </p:nvSpPr>
        <p:spPr bwMode="auto">
          <a:xfrm>
            <a:off x="784385" y="1188720"/>
            <a:ext cx="1867499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Microsoft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Yahoo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Google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Electronic Arts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High Moon Studios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Lockheed Martin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Philips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Siemens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Nokia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Capital One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BBC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Intuit</a:t>
            </a:r>
          </a:p>
        </p:txBody>
      </p:sp>
      <p:sp>
        <p:nvSpPr>
          <p:cNvPr id="16387" name="Rectangle 3"/>
          <p:cNvSpPr>
            <a:spLocks/>
          </p:cNvSpPr>
          <p:nvPr/>
        </p:nvSpPr>
        <p:spPr bwMode="auto">
          <a:xfrm>
            <a:off x="4544854" y="1188720"/>
            <a:ext cx="2503827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Intuit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Nielsen Media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First American Real Estate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BMC Software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Ipswitch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John Deere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Lexis Nexis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Sabre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Salesforce.com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Time Warner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Turner Broadcasting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Oce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sym typeface="Gill Sans" charset="0"/>
              </a:rPr>
              <a:t>Characteristics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628650">
              <a:lnSpc>
                <a:spcPct val="90000"/>
              </a:lnSpc>
            </a:pPr>
            <a:r>
              <a:rPr lang="en-US" sz="3000" dirty="0"/>
              <a:t>Scrum Values: </a:t>
            </a:r>
            <a:r>
              <a:rPr lang="en-US" sz="3000" b="1" dirty="0"/>
              <a:t>Focus, Respect, Commitment, Openness </a:t>
            </a:r>
            <a:r>
              <a:rPr lang="en-US" sz="3000" dirty="0"/>
              <a:t>and</a:t>
            </a:r>
            <a:r>
              <a:rPr lang="en-US" sz="3000" b="1" dirty="0"/>
              <a:t> Courage</a:t>
            </a:r>
            <a:r>
              <a:rPr lang="en-US" sz="3000" dirty="0"/>
              <a:t>.</a:t>
            </a:r>
          </a:p>
          <a:p>
            <a:pPr marL="628650">
              <a:lnSpc>
                <a:spcPct val="90000"/>
              </a:lnSpc>
            </a:pPr>
            <a:r>
              <a:rPr lang="en-US" sz="3000" dirty="0"/>
              <a:t>Self-organizing teams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Product progresses in a series of period-long </a:t>
            </a:r>
            <a:r>
              <a:rPr lang="ja-JP" altLang="en-US" sz="3000"/>
              <a:t>“</a:t>
            </a:r>
            <a:r>
              <a:rPr lang="en-US" altLang="ja-JP" sz="3000" dirty="0"/>
              <a:t>sprints</a:t>
            </a:r>
            <a:r>
              <a:rPr lang="ja-JP" altLang="en-US" sz="3000"/>
              <a:t>”</a:t>
            </a:r>
            <a:endParaRPr lang="en-US" altLang="ja-JP" sz="3000" dirty="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Requirements are captured as items in a list of </a:t>
            </a:r>
            <a:r>
              <a:rPr lang="ja-JP" altLang="en-US" sz="3000"/>
              <a:t>“</a:t>
            </a:r>
            <a:r>
              <a:rPr lang="en-US" altLang="ja-JP" sz="3000" dirty="0"/>
              <a:t>product backlog</a:t>
            </a:r>
            <a:r>
              <a:rPr lang="ja-JP" altLang="en-US" sz="3000"/>
              <a:t>”</a:t>
            </a:r>
            <a:endParaRPr lang="en-US" altLang="ja-JP" sz="3000" dirty="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No specific engineering practices prescribed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Uses generative rules to create an agile environment for delivering projects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One of the </a:t>
            </a:r>
            <a:r>
              <a:rPr lang="ja-JP" altLang="en-US" sz="3000"/>
              <a:t>“</a:t>
            </a:r>
            <a:r>
              <a:rPr lang="en-US" altLang="ja-JP" sz="3000" dirty="0"/>
              <a:t>agile processes</a:t>
            </a:r>
            <a:r>
              <a:rPr lang="ja-JP" altLang="en-US" sz="3000"/>
              <a:t>”</a:t>
            </a:r>
            <a:endParaRPr lang="en-US" altLang="ja-JP" sz="3000" dirty="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283888"/>
            <a:ext cx="9144000" cy="1001713"/>
          </a:xfrm>
        </p:spPr>
        <p:txBody>
          <a:bodyPr/>
          <a:lstStyle/>
          <a:p>
            <a:pPr algn="l"/>
            <a:r>
              <a:rPr lang="en-US" sz="2800" dirty="0"/>
              <a:t>	Scrum at a Glance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325" y="929630"/>
            <a:ext cx="7753350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Sprints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845" y="1049340"/>
            <a:ext cx="8271775" cy="4987925"/>
          </a:xfrm>
        </p:spPr>
        <p:txBody>
          <a:bodyPr>
            <a:normAutofit lnSpcReduction="10000"/>
          </a:bodyPr>
          <a:lstStyle/>
          <a:p>
            <a:pPr marL="660400" lvl="0" indent="-444500" eaLnBrk="0" hangingPunct="0">
              <a:lnSpc>
                <a:spcPct val="100000"/>
              </a:lnSpc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Scrum projects make progress in a series of </a:t>
            </a:r>
            <a:r>
              <a:rPr lang="ja-JP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“</a:t>
            </a:r>
            <a:r>
              <a:rPr lang="en-US" altLang="ja-JP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sprints</a:t>
            </a:r>
            <a:r>
              <a:rPr lang="ja-JP" altLang="en-US" sz="32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”</a:t>
            </a:r>
            <a:r>
              <a:rPr lang="en-GB" altLang="ja-JP" sz="32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. Fixed Goal, Team, Length</a:t>
            </a:r>
            <a:endParaRPr lang="en-US" altLang="ja-JP" sz="3200" dirty="0">
              <a:solidFill>
                <a:srgbClr val="000000"/>
              </a:solidFill>
              <a:ea typeface="ヒラギノ角ゴ Pro W3"/>
              <a:sym typeface="Gill Sans" pitchFamily="1" charset="0"/>
            </a:endParaRPr>
          </a:p>
          <a:p>
            <a:pPr marL="660400" lvl="0" indent="-444500" eaLnBrk="0" hangingPunct="0">
              <a:lnSpc>
                <a:spcPct val="100000"/>
              </a:lnSpc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Typical duration is 2–4 weeks or a calendar month at most</a:t>
            </a:r>
          </a:p>
          <a:p>
            <a:pPr marL="660400" lvl="0" indent="-444500" eaLnBrk="0" hangingPunct="0">
              <a:lnSpc>
                <a:spcPct val="100000"/>
              </a:lnSpc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Why </a:t>
            </a:r>
            <a:r>
              <a:rPr lang="en-US" altLang="en-US" sz="2800" dirty="0" err="1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Timeboxing</a:t>
            </a: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?</a:t>
            </a:r>
          </a:p>
          <a:p>
            <a:pPr marL="965200" lvl="1" indent="-444500" eaLnBrk="0" hangingPunct="0">
              <a:lnSpc>
                <a:spcPct val="100000"/>
              </a:lnSpc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A constant duration leads to a better rhythm</a:t>
            </a:r>
          </a:p>
          <a:p>
            <a:pPr marL="965200" lvl="1" indent="-444500" eaLnBrk="0" hangingPunct="0">
              <a:lnSpc>
                <a:spcPct val="100000"/>
              </a:lnSpc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Improve predictability</a:t>
            </a:r>
          </a:p>
          <a:p>
            <a:pPr marL="965200" lvl="1" indent="-444500" eaLnBrk="0" hangingPunct="0">
              <a:lnSpc>
                <a:spcPct val="100000"/>
              </a:lnSpc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Help stay focused on Goal</a:t>
            </a:r>
          </a:p>
          <a:p>
            <a:pPr marL="660400" lvl="0" indent="-444500" eaLnBrk="0" hangingPunct="0">
              <a:lnSpc>
                <a:spcPct val="100000"/>
              </a:lnSpc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Product is designed, coded, and tested during the sprint</a:t>
            </a:r>
          </a:p>
          <a:p>
            <a:endParaRPr lang="en-GB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0884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326518" y="322729"/>
            <a:ext cx="9009462" cy="858371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sym typeface="Gill Sans" charset="0"/>
              </a:rPr>
              <a:t>No changes during a sprint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gray">
          <a:xfrm>
            <a:off x="326518" y="5410201"/>
            <a:ext cx="8483050" cy="1084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3200" indent="-203200" algn="l" rtl="0" fontAlgn="base">
              <a:spcBef>
                <a:spcPct val="6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8000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68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863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0414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498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195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4130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28702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98500">
              <a:lnSpc>
                <a:spcPct val="100000"/>
              </a:lnSpc>
              <a:buFont typeface="Lucida Grande" charset="0"/>
              <a:buChar char="•"/>
              <a:defRPr/>
            </a:pPr>
            <a:r>
              <a:rPr lang="en-US" sz="2400" kern="0" dirty="0">
                <a:sym typeface="Gill Sans" charset="0"/>
              </a:rPr>
              <a:t>Plan sprint durations around how long you can commit to keeping change out of the sprint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660513" y="1881188"/>
            <a:ext cx="3785183" cy="3060700"/>
            <a:chOff x="0" y="0"/>
            <a:chExt cx="2504" cy="1927"/>
          </a:xfrm>
        </p:grpSpPr>
        <p:pic>
          <p:nvPicPr>
            <p:cNvPr id="9" name="Picture 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504" cy="1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6"/>
            <p:cNvSpPr>
              <a:spLocks/>
            </p:cNvSpPr>
            <p:nvPr/>
          </p:nvSpPr>
          <p:spPr bwMode="auto">
            <a:xfrm>
              <a:off x="224" y="254"/>
              <a:ext cx="2056" cy="14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ts val="1800"/>
                </a:spcBef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32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28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575064" y="2324100"/>
            <a:ext cx="1963639" cy="2171700"/>
            <a:chOff x="0" y="0"/>
            <a:chExt cx="1298" cy="1368"/>
          </a:xfrm>
        </p:grpSpPr>
        <p:pic>
          <p:nvPicPr>
            <p:cNvPr id="12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9"/>
              <a:ext cx="1298" cy="1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" y="0"/>
              <a:ext cx="623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AutoShape 16"/>
          <p:cNvSpPr>
            <a:spLocks noChangeArrowheads="1"/>
          </p:cNvSpPr>
          <p:nvPr/>
        </p:nvSpPr>
        <p:spPr bwMode="auto">
          <a:xfrm>
            <a:off x="1160951" y="1752601"/>
            <a:ext cx="1422468" cy="1116013"/>
          </a:xfrm>
          <a:prstGeom prst="lightningBolt">
            <a:avLst/>
          </a:prstGeom>
          <a:solidFill>
            <a:srgbClr val="99CCFF"/>
          </a:solidFill>
          <a:ln w="9525">
            <a:solidFill>
              <a:srgbClr val="006CD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000">
                <a:solidFill>
                  <a:schemeClr val="tx1"/>
                </a:solidFill>
                <a:latin typeface="Tahoma" charset="0"/>
                <a:ea typeface="ヒラギノ角ゴ Pro W3" charset="0"/>
                <a:cs typeface="ヒラギノ角ゴ Pro W3" charset="0"/>
                <a:sym typeface="Gill Sans" charset="0"/>
              </a:rPr>
              <a:t>Change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08845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  <p:tag name="MMCOA_TRANSPARENT" val="False"/>
  <p:tag name="MMC_SLIDETYPE" val="Cov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28"/>
  <p:tag name="MMCOA_FONTSIZE_M" val="28"/>
  <p:tag name="MMCOA_FONTSIZE_S" val="28"/>
  <p:tag name="MMCOA_FONTSIZE_T" val="28"/>
  <p:tag name="MMCOA_POSITION_L" val="70.625;97.875;55;648.375"/>
  <p:tag name="MMCOA_POSITION_M" val="70.625;97.875;55;648.375"/>
  <p:tag name="MMCOA_POSITION_S" val="70.625;97.875;55;648.375"/>
  <p:tag name="MMCOA_POSITION_T" val="70.625;97.875;55;648.375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heme/theme1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92441EE4-A40B-4409-B9B7-28D595E8C3C4}" vid="{128A1EAF-D87B-4F1D-AE0E-CD7F193D41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A93252472093498281D5A0A3343550" ma:contentTypeVersion="2" ma:contentTypeDescription="Create a new document." ma:contentTypeScope="" ma:versionID="df20b85c231e99e08b220abf132270ca">
  <xsd:schema xmlns:xsd="http://www.w3.org/2001/XMLSchema" xmlns:xs="http://www.w3.org/2001/XMLSchema" xmlns:p="http://schemas.microsoft.com/office/2006/metadata/properties" xmlns:ns2="62a10270-2e2b-43a0-86f1-e93386ed53a3" targetNamespace="http://schemas.microsoft.com/office/2006/metadata/properties" ma:root="true" ma:fieldsID="e136b3e7e7e0b231f637544d9836ca73" ns2:_="">
    <xsd:import namespace="62a10270-2e2b-43a0-86f1-e93386ed53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a10270-2e2b-43a0-86f1-e93386ed53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A4158AF-1551-42F9-91FC-316096BB9D0E}"/>
</file>

<file path=customXml/itemProps2.xml><?xml version="1.0" encoding="utf-8"?>
<ds:datastoreItem xmlns:ds="http://schemas.openxmlformats.org/officeDocument/2006/customXml" ds:itemID="{829C739E-600D-46AA-9F6C-D7E25A94A9D0}"/>
</file>

<file path=customXml/itemProps3.xml><?xml version="1.0" encoding="utf-8"?>
<ds:datastoreItem xmlns:ds="http://schemas.openxmlformats.org/officeDocument/2006/customXml" ds:itemID="{52B67992-35FA-4755-8AE9-D40296375B8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</TotalTime>
  <Words>2363</Words>
  <Application>Microsoft Office PowerPoint</Application>
  <PresentationFormat>On-screen Show (4:3)</PresentationFormat>
  <Paragraphs>662</Paragraphs>
  <Slides>46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Arial Rounded MT Bold</vt:lpstr>
      <vt:lpstr>Calibri</vt:lpstr>
      <vt:lpstr>Comic Sans MS</vt:lpstr>
      <vt:lpstr>Gill Sans</vt:lpstr>
      <vt:lpstr>Lucida Grande</vt:lpstr>
      <vt:lpstr>Tahoma</vt:lpstr>
      <vt:lpstr>Verdana</vt:lpstr>
      <vt:lpstr>Wingdings</vt:lpstr>
      <vt:lpstr>Section slides</vt:lpstr>
      <vt:lpstr>think-cell Slide</vt:lpstr>
      <vt:lpstr>Introduction to Agile - Scrum </vt:lpstr>
      <vt:lpstr>  Elements of Agile Adoption</vt:lpstr>
      <vt:lpstr>  Requirement</vt:lpstr>
      <vt:lpstr>What is Scrum?</vt:lpstr>
      <vt:lpstr>Scrum has been used by:</vt:lpstr>
      <vt:lpstr>Characteristics</vt:lpstr>
      <vt:lpstr> Scrum at a Glance</vt:lpstr>
      <vt:lpstr>Sprints</vt:lpstr>
      <vt:lpstr>No changes during a sprint</vt:lpstr>
      <vt:lpstr>Sequential vs. overlapping development</vt:lpstr>
      <vt:lpstr>Scrum framework</vt:lpstr>
      <vt:lpstr>Scrum framework</vt:lpstr>
      <vt:lpstr>Scrum Roles</vt:lpstr>
      <vt:lpstr>PowerPoint Presentation</vt:lpstr>
      <vt:lpstr>The ScrumMaster</vt:lpstr>
      <vt:lpstr>The team</vt:lpstr>
      <vt:lpstr>The team</vt:lpstr>
      <vt:lpstr>PowerPoint Presentation</vt:lpstr>
      <vt:lpstr>PowerPoint Presentation</vt:lpstr>
      <vt:lpstr>Scrum framework</vt:lpstr>
      <vt:lpstr> Scrum with 2 weeks Sprint Duration</vt:lpstr>
      <vt:lpstr>PowerPoint Presentation</vt:lpstr>
      <vt:lpstr>Sprint planning</vt:lpstr>
      <vt:lpstr>The daily scrum</vt:lpstr>
      <vt:lpstr>Everyone answers 3 questions</vt:lpstr>
      <vt:lpstr>The sprint review</vt:lpstr>
      <vt:lpstr>Sprint retrospective</vt:lpstr>
      <vt:lpstr>Start / Stop / Continue</vt:lpstr>
      <vt:lpstr>Scrum framework</vt:lpstr>
      <vt:lpstr>Product backlog</vt:lpstr>
      <vt:lpstr>PowerPoint Presentation</vt:lpstr>
      <vt:lpstr>The sprint goal</vt:lpstr>
      <vt:lpstr>PowerPoint Presentation</vt:lpstr>
      <vt:lpstr>PowerPoint Presentation</vt:lpstr>
      <vt:lpstr>PowerPoint Presentation</vt:lpstr>
      <vt:lpstr>PowerPoint Presentation</vt:lpstr>
      <vt:lpstr> Scrum board</vt:lpstr>
      <vt:lpstr> Fire line on scrum board</vt:lpstr>
      <vt:lpstr> Kanban</vt:lpstr>
      <vt:lpstr>PowerPoint Presentation</vt:lpstr>
      <vt:lpstr> Myths or Facts</vt:lpstr>
      <vt:lpstr> Success Selfie!</vt:lpstr>
      <vt:lpstr>    Agile Engineering Practices</vt:lpstr>
      <vt:lpstr>    Agile Engineering Practices:  Suggested Tools </vt:lpstr>
      <vt:lpstr>    Agile Transformation - Road Map and Milestones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Elements of Agile Adoption</dc:title>
  <dc:creator>Singh, Rahul</dc:creator>
  <cp:lastModifiedBy>Tembhare, Anjulata</cp:lastModifiedBy>
  <cp:revision>28</cp:revision>
  <dcterms:created xsi:type="dcterms:W3CDTF">2006-08-16T00:00:00Z</dcterms:created>
  <dcterms:modified xsi:type="dcterms:W3CDTF">2019-05-29T06:47:35Z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0x010100E3A93252472093498281D5A0A3343550</vt:lpwstr>
  </property>
</Properties>
</file>